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9" r:id="rId2"/>
    <p:sldId id="293" r:id="rId3"/>
    <p:sldId id="272" r:id="rId4"/>
    <p:sldId id="275" r:id="rId5"/>
    <p:sldId id="274" r:id="rId6"/>
    <p:sldId id="283" r:id="rId7"/>
    <p:sldId id="273" r:id="rId8"/>
    <p:sldId id="277" r:id="rId9"/>
    <p:sldId id="279" r:id="rId10"/>
    <p:sldId id="280" r:id="rId11"/>
    <p:sldId id="294" r:id="rId12"/>
    <p:sldId id="295" r:id="rId13"/>
    <p:sldId id="278" r:id="rId14"/>
    <p:sldId id="284" r:id="rId15"/>
    <p:sldId id="281" r:id="rId16"/>
    <p:sldId id="286" r:id="rId17"/>
    <p:sldId id="287" r:id="rId18"/>
    <p:sldId id="285" r:id="rId19"/>
    <p:sldId id="290" r:id="rId20"/>
    <p:sldId id="289" r:id="rId21"/>
    <p:sldId id="291" r:id="rId22"/>
    <p:sldId id="292"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E15B"/>
    <a:srgbClr val="13409F"/>
    <a:srgbClr val="CAB44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9"/>
    <p:restoredTop sz="77489"/>
  </p:normalViewPr>
  <p:slideViewPr>
    <p:cSldViewPr snapToGrid="0" snapToObjects="1">
      <p:cViewPr varScale="1">
        <p:scale>
          <a:sx n="70" d="100"/>
          <a:sy n="70" d="100"/>
        </p:scale>
        <p:origin x="192" y="80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1" d="100"/>
        <a:sy n="17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93A67-D49C-F14D-923F-8FA38CB0FCC8}" type="datetimeFigureOut">
              <a:rPr lang="en-US" smtClean="0"/>
              <a:t>5/13/19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F3574-D583-844E-954F-8662AC5549C5}" type="slidenum">
              <a:rPr lang="en-US" smtClean="0"/>
              <a:t>‹#›</a:t>
            </a:fld>
            <a:endParaRPr lang="en-US"/>
          </a:p>
        </p:txBody>
      </p:sp>
    </p:spTree>
    <p:extLst>
      <p:ext uri="{BB962C8B-B14F-4D97-AF65-F5344CB8AC3E}">
        <p14:creationId xmlns:p14="http://schemas.microsoft.com/office/powerpoint/2010/main" val="134069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many review websites and apps, such as TripAdvisor, Yelp, Foursquare, etc. that allow costumers write reviews for local businesses. </a:t>
            </a:r>
          </a:p>
          <a:p>
            <a:r>
              <a:rPr lang="en-US" sz="1200" dirty="0"/>
              <a:t>These websites help Customers to find and compare their options, and help businesses to attract more costumers</a:t>
            </a:r>
          </a:p>
          <a:p>
            <a:endParaRPr lang="en-US" sz="1200" dirty="0"/>
          </a:p>
          <a:p>
            <a:endParaRPr lang="en-US" sz="1200" dirty="0"/>
          </a:p>
          <a:p>
            <a:endParaRPr lang="en-US" sz="1200" dirty="0"/>
          </a:p>
          <a:p>
            <a:r>
              <a:rPr lang="en-US" sz="1200" dirty="0"/>
              <a:t>, specially if they can keep their ratings high.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fact some studies have shown that an extra star on Yelp, can increase the revenue of a business by </a:t>
            </a:r>
            <a:r>
              <a:rPr lang="en-US" sz="1200" b="0" i="0" u="none" strike="noStrike" kern="1200" dirty="0">
                <a:solidFill>
                  <a:schemeClr val="tx1"/>
                </a:solidFill>
                <a:effectLst/>
                <a:latin typeface="+mn-lt"/>
                <a:ea typeface="+mn-ea"/>
                <a:cs typeface="+mn-cs"/>
              </a:rPr>
              <a:t>5 to 9 percent.</a:t>
            </a:r>
            <a:endParaRPr lang="en-US" sz="1200" dirty="0"/>
          </a:p>
          <a:p>
            <a:endParaRPr lang="en-US" sz="1200" dirty="0"/>
          </a:p>
        </p:txBody>
      </p:sp>
      <p:sp>
        <p:nvSpPr>
          <p:cNvPr id="4" name="Slide Number Placeholder 3"/>
          <p:cNvSpPr>
            <a:spLocks noGrp="1"/>
          </p:cNvSpPr>
          <p:nvPr>
            <p:ph type="sldNum" sz="quarter" idx="5"/>
          </p:nvPr>
        </p:nvSpPr>
        <p:spPr/>
        <p:txBody>
          <a:bodyPr/>
          <a:lstStyle/>
          <a:p>
            <a:fld id="{CFDF3574-D583-844E-954F-8662AC5549C5}" type="slidenum">
              <a:rPr lang="en-US" smtClean="0"/>
              <a:t>2</a:t>
            </a:fld>
            <a:endParaRPr lang="en-US"/>
          </a:p>
        </p:txBody>
      </p:sp>
    </p:spTree>
    <p:extLst>
      <p:ext uri="{BB962C8B-B14F-4D97-AF65-F5344CB8AC3E}">
        <p14:creationId xmlns:p14="http://schemas.microsoft.com/office/powerpoint/2010/main" val="2800535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700" dirty="0"/>
              <a:t>A change point occur at time T such that the statistical properties of  {} and {} are different in some way. </a:t>
            </a:r>
          </a:p>
          <a:p>
            <a:pPr marL="0" lvl="0" indent="0">
              <a:buFont typeface="Arial" panose="020B0604020202020204" pitchFamily="34" charset="0"/>
              <a:buNone/>
            </a:pPr>
            <a:r>
              <a:rPr lang="en-US" sz="1700" dirty="0"/>
              <a:t>There are several methods for identifying change-point in a time-series. We used </a:t>
            </a:r>
            <a:r>
              <a:rPr lang="en-US" sz="1700" dirty="0" err="1"/>
              <a:t>MeanVar</a:t>
            </a:r>
            <a:r>
              <a:rPr lang="en-US" sz="1700" dirty="0"/>
              <a:t> PELT, a multi-change point method, which leverages both mean and variance.</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There are a variety of Change Point Analysis methods, differing in terms of which statistics they monitor changes in [7, 14, 21, 42, 43]. The most common method is </a:t>
            </a:r>
            <a:r>
              <a:rPr lang="en-US" sz="1200" kern="1200" dirty="0" err="1">
                <a:solidFill>
                  <a:schemeClr val="tx1"/>
                </a:solidFill>
                <a:effectLst/>
                <a:latin typeface="+mn-lt"/>
                <a:ea typeface="+mn-ea"/>
                <a:cs typeface="+mn-cs"/>
              </a:rPr>
              <a:t>MeanVar</a:t>
            </a:r>
            <a:r>
              <a:rPr lang="en-US" sz="1200" kern="1200" dirty="0">
                <a:solidFill>
                  <a:schemeClr val="tx1"/>
                </a:solidFill>
                <a:effectLst/>
                <a:latin typeface="+mn-lt"/>
                <a:ea typeface="+mn-ea"/>
                <a:cs typeface="+mn-cs"/>
              </a:rPr>
              <a:t> PELT [21], a multichanger point method, which leverages both mean and variance.</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Change point analysis is a statistical analysis method. Shifts are only detected as change points if they are above certain thresholds and statistically significant.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The number of detected change points then depends on the penalty parameter. A lower penalty value results in more change points being identified, i.e., it is more sensitive.</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In our case study of Yelp and TripAdvisor, we tested several values including {p, lo</a:t>
            </a:r>
            <a:r>
              <a:rPr lang="az-Cyrl-AZ" sz="1200" kern="1200" dirty="0">
                <a:solidFill>
                  <a:schemeClr val="tx1"/>
                </a:solidFill>
                <a:effectLst/>
                <a:latin typeface="+mn-lt"/>
                <a:ea typeface="+mn-ea"/>
                <a:cs typeface="+mn-cs"/>
              </a:rPr>
              <a:t>д(</a:t>
            </a:r>
            <a:r>
              <a:rPr lang="en-US" sz="1200" kern="1200" dirty="0">
                <a:solidFill>
                  <a:schemeClr val="tx1"/>
                </a:solidFill>
                <a:effectLst/>
                <a:latin typeface="+mn-lt"/>
                <a:ea typeface="+mn-ea"/>
                <a:cs typeface="+mn-cs"/>
              </a:rPr>
              <a:t>n), 0.5 ∗ lo</a:t>
            </a:r>
            <a:r>
              <a:rPr lang="az-Cyrl-AZ" sz="1200" kern="1200" dirty="0">
                <a:solidFill>
                  <a:schemeClr val="tx1"/>
                </a:solidFill>
                <a:effectLst/>
                <a:latin typeface="+mn-lt"/>
                <a:ea typeface="+mn-ea"/>
                <a:cs typeface="+mn-cs"/>
              </a:rPr>
              <a:t>д(</a:t>
            </a:r>
            <a:r>
              <a:rPr lang="en-US" sz="1200" kern="1200" dirty="0">
                <a:solidFill>
                  <a:schemeClr val="tx1"/>
                </a:solidFill>
                <a:effectLst/>
                <a:latin typeface="+mn-lt"/>
                <a:ea typeface="+mn-ea"/>
                <a:cs typeface="+mn-cs"/>
              </a:rPr>
              <a:t>n)}, where n is the number of data points in the time series and p is derived from an “elbow” plot.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MeanVar</a:t>
            </a:r>
            <a:r>
              <a:rPr lang="en-US" sz="1200" kern="1200" dirty="0">
                <a:solidFill>
                  <a:schemeClr val="tx1"/>
                </a:solidFill>
                <a:effectLst/>
                <a:latin typeface="+mn-lt"/>
                <a:ea typeface="+mn-ea"/>
                <a:cs typeface="+mn-cs"/>
              </a:rPr>
              <a:t> PELT method and penalty= p, we identified </a:t>
            </a:r>
            <a:r>
              <a:rPr lang="en-US" sz="1200" b="0" i="0" u="none" strike="noStrike" kern="1200" dirty="0">
                <a:solidFill>
                  <a:schemeClr val="tx1"/>
                </a:solidFill>
                <a:effectLst/>
                <a:latin typeface="+mn-lt"/>
                <a:ea typeface="+mn-ea"/>
                <a:cs typeface="+mn-cs"/>
              </a:rPr>
              <a:t>30,496 </a:t>
            </a:r>
            <a:r>
              <a:rPr lang="en-US" sz="1200" kern="1200" dirty="0">
                <a:solidFill>
                  <a:schemeClr val="tx1"/>
                </a:solidFill>
                <a:effectLst/>
                <a:latin typeface="+mn-lt"/>
                <a:ea typeface="+mn-ea"/>
                <a:cs typeface="+mn-cs"/>
              </a:rPr>
              <a:t>change points on the Yelp time-series.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11</a:t>
            </a:fld>
            <a:endParaRPr lang="en-US"/>
          </a:p>
        </p:txBody>
      </p:sp>
    </p:spTree>
    <p:extLst>
      <p:ext uri="{BB962C8B-B14F-4D97-AF65-F5344CB8AC3E}">
        <p14:creationId xmlns:p14="http://schemas.microsoft.com/office/powerpoint/2010/main" val="192377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700" dirty="0"/>
              <a:t>A change point occur at time T such that the statistical properties of  {} and {} are different in some way. </a:t>
            </a:r>
          </a:p>
          <a:p>
            <a:pPr marL="0" lvl="0" indent="0">
              <a:buFont typeface="Arial" panose="020B0604020202020204" pitchFamily="34" charset="0"/>
              <a:buNone/>
            </a:pPr>
            <a:r>
              <a:rPr lang="en-US" sz="1700" dirty="0"/>
              <a:t>There are several methods for identifying change-point in a time-series. We used </a:t>
            </a:r>
            <a:r>
              <a:rPr lang="en-US" sz="1700" dirty="0" err="1"/>
              <a:t>MeanVar</a:t>
            </a:r>
            <a:r>
              <a:rPr lang="en-US" sz="1700" dirty="0"/>
              <a:t> PELT, a multi-change point method, which leverages both mean and variance.</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There are a variety of Change Point Analysis methods, differing in terms of which statistics they monitor changes in [7, 14, 21, 42, 43]. The most common method is </a:t>
            </a:r>
            <a:r>
              <a:rPr lang="en-US" sz="1200" kern="1200" dirty="0" err="1">
                <a:solidFill>
                  <a:schemeClr val="tx1"/>
                </a:solidFill>
                <a:effectLst/>
                <a:latin typeface="+mn-lt"/>
                <a:ea typeface="+mn-ea"/>
                <a:cs typeface="+mn-cs"/>
              </a:rPr>
              <a:t>MeanVar</a:t>
            </a:r>
            <a:r>
              <a:rPr lang="en-US" sz="1200" kern="1200" dirty="0">
                <a:solidFill>
                  <a:schemeClr val="tx1"/>
                </a:solidFill>
                <a:effectLst/>
                <a:latin typeface="+mn-lt"/>
                <a:ea typeface="+mn-ea"/>
                <a:cs typeface="+mn-cs"/>
              </a:rPr>
              <a:t> PELT [21], a multichanger point method, which leverages both mean and variance.</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Change point analysis is a statistical analysis method. Shifts are only detected as change points if they are above certain thresholds and statistically significant.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The number of detected change points then depends on the penalty parameter. A lower penalty value results in more change points being identified, i.e., it is more sensitive.</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In our case study of Yelp and TripAdvisor, we tested several values including {p, lo</a:t>
            </a:r>
            <a:r>
              <a:rPr lang="az-Cyrl-AZ" sz="1200" kern="1200" dirty="0">
                <a:solidFill>
                  <a:schemeClr val="tx1"/>
                </a:solidFill>
                <a:effectLst/>
                <a:latin typeface="+mn-lt"/>
                <a:ea typeface="+mn-ea"/>
                <a:cs typeface="+mn-cs"/>
              </a:rPr>
              <a:t>д(</a:t>
            </a:r>
            <a:r>
              <a:rPr lang="en-US" sz="1200" kern="1200" dirty="0">
                <a:solidFill>
                  <a:schemeClr val="tx1"/>
                </a:solidFill>
                <a:effectLst/>
                <a:latin typeface="+mn-lt"/>
                <a:ea typeface="+mn-ea"/>
                <a:cs typeface="+mn-cs"/>
              </a:rPr>
              <a:t>n), 0.5 ∗ lo</a:t>
            </a:r>
            <a:r>
              <a:rPr lang="az-Cyrl-AZ" sz="1200" kern="1200" dirty="0">
                <a:solidFill>
                  <a:schemeClr val="tx1"/>
                </a:solidFill>
                <a:effectLst/>
                <a:latin typeface="+mn-lt"/>
                <a:ea typeface="+mn-ea"/>
                <a:cs typeface="+mn-cs"/>
              </a:rPr>
              <a:t>д(</a:t>
            </a:r>
            <a:r>
              <a:rPr lang="en-US" sz="1200" kern="1200" dirty="0">
                <a:solidFill>
                  <a:schemeClr val="tx1"/>
                </a:solidFill>
                <a:effectLst/>
                <a:latin typeface="+mn-lt"/>
                <a:ea typeface="+mn-ea"/>
                <a:cs typeface="+mn-cs"/>
              </a:rPr>
              <a:t>n)}, where n is the number of data points in the time series and p is derived from an “elbow” plot.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MeanVar</a:t>
            </a:r>
            <a:r>
              <a:rPr lang="en-US" sz="1200" kern="1200" dirty="0">
                <a:solidFill>
                  <a:schemeClr val="tx1"/>
                </a:solidFill>
                <a:effectLst/>
                <a:latin typeface="+mn-lt"/>
                <a:ea typeface="+mn-ea"/>
                <a:cs typeface="+mn-cs"/>
              </a:rPr>
              <a:t> PELT method and penalty= p, we identified </a:t>
            </a:r>
            <a:r>
              <a:rPr lang="en-US" sz="1200" b="0" i="0" u="none" strike="noStrike" kern="1200" dirty="0">
                <a:solidFill>
                  <a:schemeClr val="tx1"/>
                </a:solidFill>
                <a:effectLst/>
                <a:latin typeface="+mn-lt"/>
                <a:ea typeface="+mn-ea"/>
                <a:cs typeface="+mn-cs"/>
              </a:rPr>
              <a:t>30,496 </a:t>
            </a:r>
            <a:r>
              <a:rPr lang="en-US" sz="1200" kern="1200" dirty="0">
                <a:solidFill>
                  <a:schemeClr val="tx1"/>
                </a:solidFill>
                <a:effectLst/>
                <a:latin typeface="+mn-lt"/>
                <a:ea typeface="+mn-ea"/>
                <a:cs typeface="+mn-cs"/>
              </a:rPr>
              <a:t>change points on the Yelp time-series.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12</a:t>
            </a:fld>
            <a:endParaRPr lang="en-US"/>
          </a:p>
        </p:txBody>
      </p:sp>
    </p:spTree>
    <p:extLst>
      <p:ext uri="{BB962C8B-B14F-4D97-AF65-F5344CB8AC3E}">
        <p14:creationId xmlns:p14="http://schemas.microsoft.com/office/powerpoint/2010/main" val="50228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 variety of Change Point Analysis methods, differing in terms of which statistics they monitor changes in [7, 14, 21, 42, 43]. The most common method is </a:t>
            </a:r>
            <a:r>
              <a:rPr lang="en-US" sz="1200" kern="1200" dirty="0" err="1">
                <a:solidFill>
                  <a:schemeClr val="tx1"/>
                </a:solidFill>
                <a:effectLst/>
                <a:latin typeface="+mn-lt"/>
                <a:ea typeface="+mn-ea"/>
                <a:cs typeface="+mn-cs"/>
              </a:rPr>
              <a:t>MeanVar</a:t>
            </a:r>
            <a:r>
              <a:rPr lang="en-US" sz="1200" kern="1200" dirty="0">
                <a:solidFill>
                  <a:schemeClr val="tx1"/>
                </a:solidFill>
                <a:effectLst/>
                <a:latin typeface="+mn-lt"/>
                <a:ea typeface="+mn-ea"/>
                <a:cs typeface="+mn-cs"/>
              </a:rPr>
              <a:t> PELT [21], a multichanger point method, which leverages both mean and variance.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Change point analysis is a statistical analysis method. Shifts are only detected as change points if they are above certain thresholds and statistically significant.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detected change points then depends on the penalty parameter. A lower penalty value results in more change points being identified, i.e., it is more sensitive.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case study of Yelp and TripAdvisor, we tested several values including {p, lo</a:t>
            </a:r>
            <a:r>
              <a:rPr lang="az-Cyrl-AZ" sz="1200" kern="1200" dirty="0">
                <a:solidFill>
                  <a:schemeClr val="tx1"/>
                </a:solidFill>
                <a:effectLst/>
                <a:latin typeface="+mn-lt"/>
                <a:ea typeface="+mn-ea"/>
                <a:cs typeface="+mn-cs"/>
              </a:rPr>
              <a:t>д(</a:t>
            </a:r>
            <a:r>
              <a:rPr lang="en-US" sz="1200" kern="1200" dirty="0">
                <a:solidFill>
                  <a:schemeClr val="tx1"/>
                </a:solidFill>
                <a:effectLst/>
                <a:latin typeface="+mn-lt"/>
                <a:ea typeface="+mn-ea"/>
                <a:cs typeface="+mn-cs"/>
              </a:rPr>
              <a:t>n), 0.5 ∗ lo</a:t>
            </a:r>
            <a:r>
              <a:rPr lang="az-Cyrl-AZ" sz="1200" kern="1200" dirty="0">
                <a:solidFill>
                  <a:schemeClr val="tx1"/>
                </a:solidFill>
                <a:effectLst/>
                <a:latin typeface="+mn-lt"/>
                <a:ea typeface="+mn-ea"/>
                <a:cs typeface="+mn-cs"/>
              </a:rPr>
              <a:t>д(</a:t>
            </a:r>
            <a:r>
              <a:rPr lang="en-US" sz="1200" kern="1200" dirty="0">
                <a:solidFill>
                  <a:schemeClr val="tx1"/>
                </a:solidFill>
                <a:effectLst/>
                <a:latin typeface="+mn-lt"/>
                <a:ea typeface="+mn-ea"/>
                <a:cs typeface="+mn-cs"/>
              </a:rPr>
              <a:t>n)}, where n is the number of data points in the time series and p is derived from an “elbow” plot.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MeanVar</a:t>
            </a:r>
            <a:r>
              <a:rPr lang="en-US" sz="1200" kern="1200" dirty="0">
                <a:solidFill>
                  <a:schemeClr val="tx1"/>
                </a:solidFill>
                <a:effectLst/>
                <a:latin typeface="+mn-lt"/>
                <a:ea typeface="+mn-ea"/>
                <a:cs typeface="+mn-cs"/>
              </a:rPr>
              <a:t> PELT method and penalty= p, we identified </a:t>
            </a:r>
            <a:r>
              <a:rPr lang="en-US" sz="1200" b="0" i="0" u="none" strike="noStrike" kern="1200" dirty="0">
                <a:solidFill>
                  <a:schemeClr val="tx1"/>
                </a:solidFill>
                <a:effectLst/>
                <a:latin typeface="+mn-lt"/>
                <a:ea typeface="+mn-ea"/>
                <a:cs typeface="+mn-cs"/>
              </a:rPr>
              <a:t>30,496 </a:t>
            </a:r>
            <a:r>
              <a:rPr lang="en-US" sz="1200" kern="1200" dirty="0">
                <a:solidFill>
                  <a:schemeClr val="tx1"/>
                </a:solidFill>
                <a:effectLst/>
                <a:latin typeface="+mn-lt"/>
                <a:ea typeface="+mn-ea"/>
                <a:cs typeface="+mn-cs"/>
              </a:rPr>
              <a:t>change points on the Yelp time-series.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13</a:t>
            </a:fld>
            <a:endParaRPr lang="en-US"/>
          </a:p>
        </p:txBody>
      </p:sp>
    </p:spTree>
    <p:extLst>
      <p:ext uri="{BB962C8B-B14F-4D97-AF65-F5344CB8AC3E}">
        <p14:creationId xmlns:p14="http://schemas.microsoft.com/office/powerpoint/2010/main" val="2042729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at time windoww0, a change </a:t>
            </a:r>
            <a:r>
              <a:rPr lang="en-US" sz="1200" kern="1200" dirty="0" err="1">
                <a:solidFill>
                  <a:schemeClr val="tx1"/>
                </a:solidFill>
                <a:effectLst/>
                <a:latin typeface="+mn-lt"/>
                <a:ea typeface="+mn-ea"/>
                <a:cs typeface="+mn-cs"/>
              </a:rPr>
              <a:t>pointmaybe</a:t>
            </a:r>
            <a:r>
              <a:rPr lang="en-US" sz="1200" kern="1200" dirty="0">
                <a:solidFill>
                  <a:schemeClr val="tx1"/>
                </a:solidFill>
                <a:effectLst/>
                <a:latin typeface="+mn-lt"/>
                <a:ea typeface="+mn-ea"/>
                <a:cs typeface="+mn-cs"/>
              </a:rPr>
              <a:t> detected insrc1 but not in src2 (scenarios C </a:t>
            </a:r>
            <a:r>
              <a:rPr lang="en-US" sz="1200" kern="1200" dirty="0" err="1">
                <a:solidFill>
                  <a:schemeClr val="tx1"/>
                </a:solidFill>
                <a:effectLst/>
                <a:latin typeface="+mn-lt"/>
                <a:ea typeface="+mn-ea"/>
                <a:cs typeface="+mn-cs"/>
              </a:rPr>
              <a:t>andDin</a:t>
            </a:r>
            <a:r>
              <a:rPr lang="en-US" sz="1200" kern="1200" dirty="0">
                <a:solidFill>
                  <a:schemeClr val="tx1"/>
                </a:solidFill>
                <a:effectLst/>
                <a:latin typeface="+mn-lt"/>
                <a:ea typeface="+mn-ea"/>
                <a:cs typeface="+mn-cs"/>
              </a:rPr>
              <a:t> Figure 3). This can indicate a suspicious behavior, however it is also can be due to the sparsity of data in src2. In other words, sometimes there is a delay in genuine change points simply because no review is provided for the business at some specific date. To minimize the false positives resulting from this phenomenon, When at timew0 only a change point is detected insrc1 and not insrc2 ,CPA extends the comparison to changepoints in neighbor time windows,w−1 andw1.</a:t>
            </a:r>
          </a:p>
          <a:p>
            <a:endParaRPr lang="en-US" dirty="0"/>
          </a:p>
          <a:p>
            <a:r>
              <a:rPr lang="en-US" sz="1200" kern="1200" dirty="0">
                <a:solidFill>
                  <a:schemeClr val="tx1"/>
                </a:solidFill>
                <a:effectLst/>
                <a:latin typeface="+mn-lt"/>
                <a:ea typeface="+mn-ea"/>
                <a:cs typeface="+mn-cs"/>
              </a:rPr>
              <a:t>In particular, if in src2, in time w−1, any change point exists, then if the direction of any of the detected change points matches with that of the change point in src1, then that change point in src1 is labeled as benign (scenario C in Figure 2), otherwise as suspicious scenario D in Figure 2).</a:t>
            </a:r>
          </a:p>
          <a:p>
            <a:endParaRPr lang="en-US" dirty="0"/>
          </a:p>
          <a:p>
            <a:r>
              <a:rPr lang="en-US" sz="1200" kern="1200" dirty="0">
                <a:solidFill>
                  <a:schemeClr val="tx1"/>
                </a:solidFill>
                <a:effectLst/>
                <a:latin typeface="+mn-lt"/>
                <a:ea typeface="+mn-ea"/>
                <a:cs typeface="+mn-cs"/>
              </a:rPr>
              <a:t>With penalty= p, CPA identified 26,835. </a:t>
            </a:r>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14</a:t>
            </a:fld>
            <a:endParaRPr lang="en-US"/>
          </a:p>
        </p:txBody>
      </p:sp>
    </p:spTree>
    <p:extLst>
      <p:ext uri="{BB962C8B-B14F-4D97-AF65-F5344CB8AC3E}">
        <p14:creationId xmlns:p14="http://schemas.microsoft.com/office/powerpoint/2010/main" val="165618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Textual and contextual features: </a:t>
            </a:r>
          </a:p>
          <a:p>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15</a:t>
            </a:fld>
            <a:endParaRPr lang="en-US"/>
          </a:p>
        </p:txBody>
      </p:sp>
    </p:spTree>
    <p:extLst>
      <p:ext uri="{BB962C8B-B14F-4D97-AF65-F5344CB8AC3E}">
        <p14:creationId xmlns:p14="http://schemas.microsoft.com/office/powerpoint/2010/main" val="1354701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no pre-existing, and reliable ground truth corpus of </a:t>
            </a:r>
            <a:r>
              <a:rPr lang="en-US" sz="1200" kern="1200" dirty="0" err="1">
                <a:solidFill>
                  <a:schemeClr val="tx1"/>
                </a:solidFill>
                <a:effectLst/>
                <a:latin typeface="+mn-lt"/>
                <a:ea typeface="+mn-ea"/>
                <a:cs typeface="+mn-cs"/>
              </a:rPr>
              <a:t>fraudu</a:t>
            </a:r>
            <a:r>
              <a:rPr lang="en-US" sz="1200" kern="1200" dirty="0">
                <a:solidFill>
                  <a:schemeClr val="tx1"/>
                </a:solidFill>
                <a:effectLst/>
                <a:latin typeface="+mn-lt"/>
                <a:ea typeface="+mn-ea"/>
                <a:cs typeface="+mn-cs"/>
              </a:rPr>
              <a:t>- lent reviews (discussed in Section 2). We employed a combination of human workers and algorithms to create a ground truth dataset of real-world fraudulent reviews. One major advantage of this dataset is that it includes both the text of the reviews and their metadata.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a:t>
            </a:r>
            <a:r>
              <a:rPr lang="en-US" dirty="0" err="1"/>
              <a:t>Mturk</a:t>
            </a:r>
            <a:r>
              <a:rPr lang="en-US" dirty="0"/>
              <a:t>:</a:t>
            </a:r>
            <a:r>
              <a:rPr lang="en-US" sz="1200" kern="1200" dirty="0">
                <a:solidFill>
                  <a:schemeClr val="tx1"/>
                </a:solidFill>
                <a:effectLst/>
                <a:latin typeface="+mn-lt"/>
                <a:ea typeface="+mn-ea"/>
                <a:cs typeface="+mn-cs"/>
              </a:rPr>
              <a:t> from 1,700 reviews, we obtained 92 fraudulent reviews. </a:t>
            </a:r>
            <a:endParaRPr lang="en-US" dirty="0"/>
          </a:p>
          <a:p>
            <a:endParaRPr lang="en-US" dirty="0"/>
          </a:p>
          <a:p>
            <a:pPr marL="342900" indent="-342900">
              <a:buFont typeface="Arial" panose="020B0604020202020204" pitchFamily="34" charset="0"/>
              <a:buChar char="•"/>
            </a:pPr>
            <a:r>
              <a:rPr lang="en-US" dirty="0"/>
              <a:t>Unbalanced Dataset </a:t>
            </a:r>
          </a:p>
          <a:p>
            <a:pPr marL="800100" lvl="1" indent="-342900">
              <a:buFont typeface="Arial" panose="020B0604020202020204" pitchFamily="34" charset="0"/>
              <a:buChar char="•"/>
            </a:pPr>
            <a:r>
              <a:rPr lang="en-US" dirty="0"/>
              <a:t>Benign: 4,814 reviews</a:t>
            </a:r>
          </a:p>
          <a:p>
            <a:pPr marL="800100" lvl="1" indent="-342900">
              <a:buFont typeface="Arial" panose="020B0604020202020204" pitchFamily="34" charset="0"/>
              <a:buChar char="•"/>
            </a:pPr>
            <a:r>
              <a:rPr lang="en-US" dirty="0"/>
              <a:t>fake: 841 reviews</a:t>
            </a:r>
          </a:p>
          <a:p>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16</a:t>
            </a:fld>
            <a:endParaRPr lang="en-US"/>
          </a:p>
        </p:txBody>
      </p:sp>
    </p:spTree>
    <p:extLst>
      <p:ext uri="{BB962C8B-B14F-4D97-AF65-F5344CB8AC3E}">
        <p14:creationId xmlns:p14="http://schemas.microsoft.com/office/powerpoint/2010/main" val="1474296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only textual features (TF-IDFs and sentiment features): the performance is poor with 55% precision and 64% recall.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similarity, review usefulness, and Elite scores are used in the creation of the ground truth dataset, we did not use these features for classification.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17</a:t>
            </a:fld>
            <a:endParaRPr lang="en-US"/>
          </a:p>
        </p:txBody>
      </p:sp>
    </p:spTree>
    <p:extLst>
      <p:ext uri="{BB962C8B-B14F-4D97-AF65-F5344CB8AC3E}">
        <p14:creationId xmlns:p14="http://schemas.microsoft.com/office/powerpoint/2010/main" val="103575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OneReview</a:t>
            </a:r>
            <a:r>
              <a:rPr lang="en-US" dirty="0"/>
              <a:t> next employs machine learning using the textual and contextual features to identify fraudulent reviews within this set. </a:t>
            </a:r>
          </a:p>
        </p:txBody>
      </p:sp>
      <p:sp>
        <p:nvSpPr>
          <p:cNvPr id="4" name="Slide Number Placeholder 3"/>
          <p:cNvSpPr>
            <a:spLocks noGrp="1"/>
          </p:cNvSpPr>
          <p:nvPr>
            <p:ph type="sldNum" sz="quarter" idx="5"/>
          </p:nvPr>
        </p:nvSpPr>
        <p:spPr/>
        <p:txBody>
          <a:bodyPr/>
          <a:lstStyle/>
          <a:p>
            <a:fld id="{CFDF3574-D583-844E-954F-8662AC5549C5}" type="slidenum">
              <a:rPr lang="en-US" smtClean="0"/>
              <a:t>18</a:t>
            </a:fld>
            <a:endParaRPr lang="en-US"/>
          </a:p>
        </p:txBody>
      </p:sp>
    </p:spTree>
    <p:extLst>
      <p:ext uri="{BB962C8B-B14F-4D97-AF65-F5344CB8AC3E}">
        <p14:creationId xmlns:p14="http://schemas.microsoft.com/office/powerpoint/2010/main" val="3762864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Examining fraud campaigns that post orchestrated reviews to influence the reputation of businesses.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Untrustworthy Accounts. We analyzed untrustworthy accounts, i.e., Yelp users who have posted fraudulent reviews. In total, 58,157 untrustworthy accounts are identified (17% of total Yelp users). We found that about 8% of them (i.e., 7,064) have only posted one fake review. In the Yelp dataset, 27,347 of users only posted one review. Thus, </a:t>
            </a:r>
            <a:r>
              <a:rPr lang="en-US" sz="1200" kern="1200" dirty="0" err="1">
                <a:solidFill>
                  <a:schemeClr val="tx1"/>
                </a:solidFill>
                <a:effectLst/>
                <a:latin typeface="+mn-lt"/>
                <a:ea typeface="+mn-ea"/>
                <a:cs typeface="+mn-cs"/>
              </a:rPr>
              <a:t>OneReview</a:t>
            </a:r>
            <a:r>
              <a:rPr lang="en-US" sz="1200" kern="1200" dirty="0">
                <a:solidFill>
                  <a:schemeClr val="tx1"/>
                </a:solidFill>
                <a:effectLst/>
                <a:latin typeface="+mn-lt"/>
                <a:ea typeface="+mn-ea"/>
                <a:cs typeface="+mn-cs"/>
              </a:rPr>
              <a:t> does not simply identify every reviewer with one review as a untrustworthy account. Moreover, 14,910 of them are mainly posting fraudulent reviews with more than 40% of their reviews being fraudulent. This can indicate untrustworthy accounts who post legitimate reviews in an attempt to avoid the detection. </a:t>
            </a:r>
            <a:endParaRPr lang="en-US" dirty="0"/>
          </a:p>
          <a:p>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19</a:t>
            </a:fld>
            <a:endParaRPr lang="en-US"/>
          </a:p>
        </p:txBody>
      </p:sp>
    </p:spTree>
    <p:extLst>
      <p:ext uri="{BB962C8B-B14F-4D97-AF65-F5344CB8AC3E}">
        <p14:creationId xmlns:p14="http://schemas.microsoft.com/office/powerpoint/2010/main" val="209565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Examining fraud campaigns that post orchestrated reviews to influence the reputation of businesses.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Untrustworthy Accounts. We analyzed untrustworthy accounts, i.e., Yelp users who have posted fraudulent reviews. In total, 58,157 untrustworthy accounts are identified (17% of total Yelp users). We found that about 8% of them (i.e., 7,064) have only posted one fake review. In the Yelp dataset, 27,347 of users only posted one review. Thus, </a:t>
            </a:r>
            <a:r>
              <a:rPr lang="en-US" sz="1200" kern="1200" dirty="0" err="1">
                <a:solidFill>
                  <a:schemeClr val="tx1"/>
                </a:solidFill>
                <a:effectLst/>
                <a:latin typeface="+mn-lt"/>
                <a:ea typeface="+mn-ea"/>
                <a:cs typeface="+mn-cs"/>
              </a:rPr>
              <a:t>OneReview</a:t>
            </a:r>
            <a:r>
              <a:rPr lang="en-US" sz="1200" kern="1200" dirty="0">
                <a:solidFill>
                  <a:schemeClr val="tx1"/>
                </a:solidFill>
                <a:effectLst/>
                <a:latin typeface="+mn-lt"/>
                <a:ea typeface="+mn-ea"/>
                <a:cs typeface="+mn-cs"/>
              </a:rPr>
              <a:t> does not simply identify every reviewer with one review as a untrustworthy account. Moreover, 14,910 of them are mainly posting fraudulent reviews with more than 40% of their reviews being fraudulent. This can indicate untrustworthy accounts who post legitimate reviews in an attempt to avoid the detection. </a:t>
            </a:r>
            <a:endParaRPr lang="en-US" dirty="0"/>
          </a:p>
          <a:p>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20</a:t>
            </a:fld>
            <a:endParaRPr lang="en-US"/>
          </a:p>
        </p:txBody>
      </p:sp>
    </p:spTree>
    <p:extLst>
      <p:ext uri="{BB962C8B-B14F-4D97-AF65-F5344CB8AC3E}">
        <p14:creationId xmlns:p14="http://schemas.microsoft.com/office/powerpoint/2010/main" val="2544956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These websites also provide an equal opportunity for the Malicious actors to write fake reviews for their own gain. </a:t>
            </a:r>
          </a:p>
          <a:p>
            <a:r>
              <a:rPr lang="en-US" sz="1200" dirty="0"/>
              <a:t>As you can see in these headlines, this has been a known problem since the invention of these services. </a:t>
            </a:r>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3</a:t>
            </a:fld>
            <a:endParaRPr lang="en-US"/>
          </a:p>
        </p:txBody>
      </p:sp>
    </p:spTree>
    <p:extLst>
      <p:ext uri="{BB962C8B-B14F-4D97-AF65-F5344CB8AC3E}">
        <p14:creationId xmlns:p14="http://schemas.microsoft.com/office/powerpoint/2010/main" val="524222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most communities are small, some include several hundreds of \spammer{}s,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{e.g.,} the top 5 largest communities include 1671, 1428, 1385, 565, and 539 spammers.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examined these campaigns, and found some patterns that can indeed distinguish them as \spammer{}s. </a:t>
            </a:r>
          </a:p>
          <a:p>
            <a:r>
              <a:rPr lang="en-US" sz="1200" kern="1200" dirty="0">
                <a:solidFill>
                  <a:schemeClr val="tx1"/>
                </a:solidFill>
                <a:effectLst/>
                <a:latin typeface="+mn-lt"/>
                <a:ea typeface="+mn-ea"/>
                <a:cs typeface="+mn-cs"/>
              </a:rPr>
              <a:t>As an example, we found 40 \spammer{}s from a campaign which posted 40 \fake for a single restaurant. </a:t>
            </a:r>
          </a:p>
          <a:p>
            <a:r>
              <a:rPr lang="en-US" sz="1200" kern="1200" dirty="0">
                <a:solidFill>
                  <a:schemeClr val="tx1"/>
                </a:solidFill>
                <a:effectLst/>
                <a:latin typeface="+mn-lt"/>
                <a:ea typeface="+mn-ea"/>
                <a:cs typeface="+mn-cs"/>
              </a:rPr>
              <a:t>These 40 users, between them have ever posted only 90 reviews, all within a month, spread across 47 distinct venues, while all sharing one venue in common. </a:t>
            </a:r>
          </a:p>
          <a:p>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21</a:t>
            </a:fld>
            <a:endParaRPr lang="en-US"/>
          </a:p>
        </p:txBody>
      </p:sp>
    </p:spTree>
    <p:extLst>
      <p:ext uri="{BB962C8B-B14F-4D97-AF65-F5344CB8AC3E}">
        <p14:creationId xmlns:p14="http://schemas.microsoft.com/office/powerpoint/2010/main" val="3414551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because it’s very easy to generate fake reviews, the company can craft the false reviews, incentivize customers to write them and even pay a third party to manage their reputation.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accounts used for posting fake reviews can be real, fake, or even compromised. </a:t>
            </a:r>
          </a:p>
          <a:p>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4</a:t>
            </a:fld>
            <a:endParaRPr lang="en-US"/>
          </a:p>
        </p:txBody>
      </p:sp>
    </p:spTree>
    <p:extLst>
      <p:ext uri="{BB962C8B-B14F-4D97-AF65-F5344CB8AC3E}">
        <p14:creationId xmlns:p14="http://schemas.microsoft.com/office/powerpoint/2010/main" val="266108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identifying fake reviews, either manually or automatically is not easy. For example, it’s hard to tell if any of these reviews are fake just by looking at the information.  </a:t>
            </a:r>
          </a:p>
        </p:txBody>
      </p:sp>
      <p:sp>
        <p:nvSpPr>
          <p:cNvPr id="4" name="Slide Number Placeholder 3"/>
          <p:cNvSpPr>
            <a:spLocks noGrp="1"/>
          </p:cNvSpPr>
          <p:nvPr>
            <p:ph type="sldNum" sz="quarter" idx="5"/>
          </p:nvPr>
        </p:nvSpPr>
        <p:spPr/>
        <p:txBody>
          <a:bodyPr/>
          <a:lstStyle/>
          <a:p>
            <a:fld id="{CFDF3574-D583-844E-954F-8662AC5549C5}" type="slidenum">
              <a:rPr lang="en-US" smtClean="0"/>
              <a:t>5</a:t>
            </a:fld>
            <a:endParaRPr lang="en-US"/>
          </a:p>
        </p:txBody>
      </p:sp>
    </p:spTree>
    <p:extLst>
      <p:ext uri="{BB962C8B-B14F-4D97-AF65-F5344CB8AC3E}">
        <p14:creationId xmlns:p14="http://schemas.microsoft.com/office/powerpoint/2010/main" val="1099246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idea in this research was that over time the reputation trend of a business should be similar in several sites. For example, if a restaurant is doing Okay, and then changes something for the better, e.g., its chef, manager, service, menu, then we should see a shift in the reviews in all the review websites.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the restaurant changes its chef or manager, then the impact of these changes should appear in all the review websites.</a:t>
            </a:r>
          </a:p>
          <a:p>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6</a:t>
            </a:fld>
            <a:endParaRPr lang="en-US"/>
          </a:p>
        </p:txBody>
      </p:sp>
    </p:spTree>
    <p:extLst>
      <p:ext uri="{BB962C8B-B14F-4D97-AF65-F5344CB8AC3E}">
        <p14:creationId xmlns:p14="http://schemas.microsoft.com/office/powerpoint/2010/main" val="452731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if we see inconsistent shifts in the ratings in different websites, then its suspicious. </a:t>
            </a:r>
          </a:p>
        </p:txBody>
      </p:sp>
      <p:sp>
        <p:nvSpPr>
          <p:cNvPr id="4" name="Slide Number Placeholder 3"/>
          <p:cNvSpPr>
            <a:spLocks noGrp="1"/>
          </p:cNvSpPr>
          <p:nvPr>
            <p:ph type="sldNum" sz="quarter" idx="5"/>
          </p:nvPr>
        </p:nvSpPr>
        <p:spPr/>
        <p:txBody>
          <a:bodyPr/>
          <a:lstStyle/>
          <a:p>
            <a:fld id="{CFDF3574-D583-844E-954F-8662AC5549C5}" type="slidenum">
              <a:rPr lang="en-US" smtClean="0"/>
              <a:t>7</a:t>
            </a:fld>
            <a:endParaRPr lang="en-US"/>
          </a:p>
        </p:txBody>
      </p:sp>
    </p:spTree>
    <p:extLst>
      <p:ext uri="{BB962C8B-B14F-4D97-AF65-F5344CB8AC3E}">
        <p14:creationId xmlns:p14="http://schemas.microsoft.com/office/powerpoint/2010/main" val="3804054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proposed a system called One Review which analyses data from multiple review websites with the goal of identifying suspicious patterns. </a:t>
            </a:r>
          </a:p>
          <a:p>
            <a:r>
              <a:rPr lang="en-US" dirty="0"/>
              <a:t>The first step is to obtain data from multiple websites. The second step is to correctly map businesses across the websites. </a:t>
            </a:r>
          </a:p>
          <a:p>
            <a:r>
              <a:rPr lang="en-US" dirty="0"/>
              <a:t>The third step is to modeling the ratings as of time-series, and identifying the inconsistent shifts in the ratings across websites. Next, we use classical machine learning classifiers to detect fake reviews among these suspicious reviews. Finally, we examined the accounts who has sent the fake reviews, looking for </a:t>
            </a:r>
            <a:r>
              <a:rPr lang="en-US" dirty="0" err="1"/>
              <a:t>campaigs</a:t>
            </a:r>
            <a:r>
              <a:rPr lang="en-US" dirty="0"/>
              <a:t>. </a:t>
            </a:r>
          </a:p>
        </p:txBody>
      </p:sp>
      <p:sp>
        <p:nvSpPr>
          <p:cNvPr id="4" name="Slide Number Placeholder 3"/>
          <p:cNvSpPr>
            <a:spLocks noGrp="1"/>
          </p:cNvSpPr>
          <p:nvPr>
            <p:ph type="sldNum" sz="quarter" idx="5"/>
          </p:nvPr>
        </p:nvSpPr>
        <p:spPr/>
        <p:txBody>
          <a:bodyPr/>
          <a:lstStyle/>
          <a:p>
            <a:fld id="{CFDF3574-D583-844E-954F-8662AC5549C5}" type="slidenum">
              <a:rPr lang="en-US" smtClean="0"/>
              <a:t>8</a:t>
            </a:fld>
            <a:endParaRPr lang="en-US"/>
          </a:p>
        </p:txBody>
      </p:sp>
    </p:spTree>
    <p:extLst>
      <p:ext uri="{BB962C8B-B14F-4D97-AF65-F5344CB8AC3E}">
        <p14:creationId xmlns:p14="http://schemas.microsoft.com/office/powerpoint/2010/main" val="1739989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obtained Yelp data from Yelp data challenge. We only focused on restaurants in 7 cities. Then, crawled TripAdvisor to obtain the data for the restaurants in the same cities.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average, in every city, the Yelp dataset includes about 62% more restaurants, 48% more reviews, and about 62% more reviewers.</a:t>
            </a:r>
          </a:p>
          <a:p>
            <a:r>
              <a:rPr lang="en-US" sz="1200" kern="1200" dirty="0">
                <a:solidFill>
                  <a:schemeClr val="tx1"/>
                </a:solidFill>
                <a:effectLst/>
                <a:latin typeface="+mn-lt"/>
                <a:ea typeface="+mn-ea"/>
                <a:cs typeface="+mn-cs"/>
              </a:rPr>
              <a:t>Interestingly, businesses on TripAdvisor also obtain higher average star ratings (4.11) compared to businesses on Yelp (3.76)</a:t>
            </a:r>
          </a:p>
          <a:p>
            <a:endParaRPr lang="en-US" dirty="0"/>
          </a:p>
        </p:txBody>
      </p:sp>
      <p:sp>
        <p:nvSpPr>
          <p:cNvPr id="4" name="Slide Number Placeholder 3"/>
          <p:cNvSpPr>
            <a:spLocks noGrp="1"/>
          </p:cNvSpPr>
          <p:nvPr>
            <p:ph type="sldNum" sz="quarter" idx="5"/>
          </p:nvPr>
        </p:nvSpPr>
        <p:spPr/>
        <p:txBody>
          <a:bodyPr/>
          <a:lstStyle/>
          <a:p>
            <a:fld id="{CFDF3574-D583-844E-954F-8662AC5549C5}" type="slidenum">
              <a:rPr lang="en-US" smtClean="0"/>
              <a:t>9</a:t>
            </a:fld>
            <a:endParaRPr lang="en-US"/>
          </a:p>
        </p:txBody>
      </p:sp>
    </p:spTree>
    <p:extLst>
      <p:ext uri="{BB962C8B-B14F-4D97-AF65-F5344CB8AC3E}">
        <p14:creationId xmlns:p14="http://schemas.microsoft.com/office/powerpoint/2010/main" val="4180336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matched businesses in Yelp and </a:t>
            </a:r>
            <a:r>
              <a:rPr lang="en-US" dirty="0" err="1"/>
              <a:t>Tripadvisor</a:t>
            </a:r>
            <a:r>
              <a:rPr lang="en-US" dirty="0"/>
              <a:t>. </a:t>
            </a:r>
          </a:p>
        </p:txBody>
      </p:sp>
      <p:sp>
        <p:nvSpPr>
          <p:cNvPr id="4" name="Slide Number Placeholder 3"/>
          <p:cNvSpPr>
            <a:spLocks noGrp="1"/>
          </p:cNvSpPr>
          <p:nvPr>
            <p:ph type="sldNum" sz="quarter" idx="5"/>
          </p:nvPr>
        </p:nvSpPr>
        <p:spPr/>
        <p:txBody>
          <a:bodyPr/>
          <a:lstStyle/>
          <a:p>
            <a:fld id="{CFDF3574-D583-844E-954F-8662AC5549C5}" type="slidenum">
              <a:rPr lang="en-US" smtClean="0"/>
              <a:t>10</a:t>
            </a:fld>
            <a:endParaRPr lang="en-US"/>
          </a:p>
        </p:txBody>
      </p:sp>
    </p:spTree>
    <p:extLst>
      <p:ext uri="{BB962C8B-B14F-4D97-AF65-F5344CB8AC3E}">
        <p14:creationId xmlns:p14="http://schemas.microsoft.com/office/powerpoint/2010/main" val="805077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2000">
              <a:srgbClr val="D3EFFB"/>
            </a:gs>
            <a:gs pos="68000">
              <a:srgbClr val="E5C3A1"/>
            </a:gs>
            <a:gs pos="36000">
              <a:srgbClr val="D3EFFB"/>
            </a:gs>
            <a:gs pos="100000">
              <a:srgbClr val="F79747"/>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957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extLst>
              <a:ext uri="{BEBA8EAE-BF5A-486C-A8C5-ECC9F3942E4B}">
                <a14:imgProps xmlns:a14="http://schemas.microsoft.com/office/drawing/2010/main">
                  <a14:imgLayer>
                    <a14:imgEffect>
                      <a14:brightnessContrast bright="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73024" y="1267968"/>
            <a:ext cx="8010143" cy="3128793"/>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 name="Title 1">
            <a:extLst>
              <a:ext uri="{FF2B5EF4-FFF2-40B4-BE49-F238E27FC236}">
                <a16:creationId xmlns:a16="http://schemas.microsoft.com/office/drawing/2014/main" id="{385FBD66-084A-D740-A3DD-EAC230F0956B}"/>
              </a:ext>
            </a:extLst>
          </p:cNvPr>
          <p:cNvSpPr>
            <a:spLocks noGrp="1"/>
          </p:cNvSpPr>
          <p:nvPr>
            <p:ph type="title"/>
          </p:nvPr>
        </p:nvSpPr>
        <p:spPr>
          <a:xfrm>
            <a:off x="573024" y="205979"/>
            <a:ext cx="8010143" cy="857250"/>
          </a:xfrm>
        </p:spPr>
        <p:txBody>
          <a:bodyPr>
            <a:normAutofit/>
          </a:bodyPr>
          <a:lstStyle>
            <a:lvl1pPr>
              <a:defRPr sz="3200">
                <a:solidFill>
                  <a:srgbClr val="002060"/>
                </a:solidFill>
              </a:defRPr>
            </a:lvl1pPr>
          </a:lstStyle>
          <a:p>
            <a:r>
              <a:rPr lang="en-US" dirty="0"/>
              <a:t>Click to edit Master title style</a:t>
            </a:r>
          </a:p>
        </p:txBody>
      </p:sp>
    </p:spTree>
    <p:extLst>
      <p:ext uri="{BB962C8B-B14F-4D97-AF65-F5344CB8AC3E}">
        <p14:creationId xmlns:p14="http://schemas.microsoft.com/office/powerpoint/2010/main" val="2025678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185" y="1200151"/>
            <a:ext cx="6565570" cy="32883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030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1688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61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1785578" y="1316923"/>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2863711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279185" y="1297480"/>
            <a:ext cx="6565569" cy="3099281"/>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00551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185" y="1200151"/>
            <a:ext cx="6565570" cy="32883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3549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472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tiff"/><Relationship Id="rId4" Type="http://schemas.openxmlformats.org/officeDocument/2006/relationships/image" Target="../media/image26.tiff"/><Relationship Id="rId9" Type="http://schemas.openxmlformats.org/officeDocument/2006/relationships/image" Target="../media/image31.tiff"/></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7"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31.tiff"/><Relationship Id="rId4" Type="http://schemas.openxmlformats.org/officeDocument/2006/relationships/image" Target="../media/image30.tiff"/></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notesSlide" Target="../notesSlides/notesSlide5.xml"/><Relationship Id="rId7" Type="http://schemas.openxmlformats.org/officeDocument/2006/relationships/hyperlink" Target="https://www.123rf.com/photo_37172700_stock-vector-lovely-restaurant-menu-with-cartoon-food-graphics.html"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clipart.wpblink.com/wallpaper-1840058" TargetMode="External"/><Relationship Id="rId5" Type="http://schemas.openxmlformats.org/officeDocument/2006/relationships/image" Target="../media/image19.png"/><Relationship Id="rId10" Type="http://schemas.openxmlformats.org/officeDocument/2006/relationships/image" Target="../media/image22.tiff"/><Relationship Id="rId4" Type="http://schemas.openxmlformats.org/officeDocument/2006/relationships/image" Target="../media/image18.png"/><Relationship Id="rId9" Type="http://schemas.openxmlformats.org/officeDocument/2006/relationships/image" Target="../media/image21.tiff"/></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0413" y="2109545"/>
            <a:ext cx="6771952" cy="1569660"/>
          </a:xfrm>
          <a:prstGeom prst="rect">
            <a:avLst/>
          </a:prstGeom>
          <a:noFill/>
        </p:spPr>
        <p:txBody>
          <a:bodyPr wrap="square" rtlCol="0">
            <a:spAutoFit/>
          </a:bodyPr>
          <a:lstStyle/>
          <a:p>
            <a:r>
              <a:rPr lang="en-US" sz="3200" dirty="0">
                <a:solidFill>
                  <a:srgbClr val="002060"/>
                </a:solidFill>
              </a:rPr>
              <a:t>Think Outside the Dataset: </a:t>
            </a:r>
            <a:br>
              <a:rPr lang="en-US" sz="3200" dirty="0">
                <a:solidFill>
                  <a:srgbClr val="002060"/>
                </a:solidFill>
              </a:rPr>
            </a:br>
            <a:r>
              <a:rPr lang="en-US" sz="3200" dirty="0">
                <a:solidFill>
                  <a:srgbClr val="002060"/>
                </a:solidFill>
              </a:rPr>
              <a:t>Finding Fraudulent Reviews using Cross-Dataset Analysis</a:t>
            </a:r>
          </a:p>
        </p:txBody>
      </p:sp>
      <p:sp>
        <p:nvSpPr>
          <p:cNvPr id="3" name="TextBox 2"/>
          <p:cNvSpPr txBox="1"/>
          <p:nvPr/>
        </p:nvSpPr>
        <p:spPr>
          <a:xfrm>
            <a:off x="690413" y="3992276"/>
            <a:ext cx="7010730" cy="830997"/>
          </a:xfrm>
          <a:prstGeom prst="rect">
            <a:avLst/>
          </a:prstGeom>
          <a:noFill/>
        </p:spPr>
        <p:txBody>
          <a:bodyPr wrap="square" rtlCol="0">
            <a:spAutoFit/>
          </a:bodyPr>
          <a:lstStyle/>
          <a:p>
            <a:r>
              <a:rPr lang="en-US" sz="1600" u="sng" dirty="0"/>
              <a:t>Shirin Nilizadeh</a:t>
            </a:r>
            <a:r>
              <a:rPr lang="en-US" sz="1600" dirty="0"/>
              <a:t>*, </a:t>
            </a:r>
            <a:r>
              <a:rPr lang="en-US" sz="1600" dirty="0" err="1"/>
              <a:t>Hojjat</a:t>
            </a:r>
            <a:r>
              <a:rPr lang="en-US" sz="1600" dirty="0"/>
              <a:t> </a:t>
            </a:r>
            <a:r>
              <a:rPr lang="en-US" sz="1600" dirty="0" err="1"/>
              <a:t>Aghakhani</a:t>
            </a:r>
            <a:r>
              <a:rPr lang="en-US" sz="1600" baseline="30000" dirty="0"/>
              <a:t>+</a:t>
            </a:r>
            <a:r>
              <a:rPr lang="en-US" sz="1600" dirty="0"/>
              <a:t>, Eric Gustafson</a:t>
            </a:r>
            <a:r>
              <a:rPr lang="en-US" sz="1600" baseline="30000" dirty="0"/>
              <a:t>+</a:t>
            </a:r>
            <a:r>
              <a:rPr lang="en-US" sz="1600" dirty="0"/>
              <a:t>, </a:t>
            </a:r>
            <a:br>
              <a:rPr lang="en-US" sz="1600" dirty="0"/>
            </a:br>
            <a:r>
              <a:rPr lang="en-US" sz="1600" dirty="0"/>
              <a:t>Christopher </a:t>
            </a:r>
            <a:r>
              <a:rPr lang="en-US" sz="1600" dirty="0" err="1"/>
              <a:t>Kruegel</a:t>
            </a:r>
            <a:r>
              <a:rPr lang="en-US" sz="1600" baseline="30000" dirty="0"/>
              <a:t>+</a:t>
            </a:r>
            <a:r>
              <a:rPr lang="en-US" sz="1600" dirty="0"/>
              <a:t>, and Giovanni Vigna</a:t>
            </a:r>
            <a:r>
              <a:rPr lang="en-US" sz="1600" baseline="30000" dirty="0"/>
              <a:t>+</a:t>
            </a:r>
            <a:r>
              <a:rPr lang="en-US" sz="1600" dirty="0"/>
              <a:t> </a:t>
            </a:r>
            <a:br>
              <a:rPr lang="en-US" dirty="0"/>
            </a:br>
            <a:r>
              <a:rPr lang="en-US" sz="1600" dirty="0"/>
              <a:t>* University of Texas at Arlington, </a:t>
            </a:r>
            <a:r>
              <a:rPr lang="en-US" sz="1600" baseline="30000" dirty="0"/>
              <a:t>+</a:t>
            </a:r>
            <a:r>
              <a:rPr lang="en-US" sz="1600" dirty="0"/>
              <a:t> University of California Santa Barbara</a:t>
            </a:r>
          </a:p>
        </p:txBody>
      </p:sp>
      <p:cxnSp>
        <p:nvCxnSpPr>
          <p:cNvPr id="8" name="Straight Connector 7"/>
          <p:cNvCxnSpPr/>
          <p:nvPr/>
        </p:nvCxnSpPr>
        <p:spPr>
          <a:xfrm>
            <a:off x="690413" y="3835740"/>
            <a:ext cx="488696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49AC245-4A17-0B4D-9869-FC974FCD16BB}"/>
              </a:ext>
            </a:extLst>
          </p:cNvPr>
          <p:cNvPicPr/>
          <p:nvPr/>
        </p:nvPicPr>
        <p:blipFill rotWithShape="1">
          <a:blip r:embed="rId2">
            <a:extLst>
              <a:ext uri="{28A0092B-C50C-407E-A947-70E740481C1C}">
                <a14:useLocalDpi xmlns:a14="http://schemas.microsoft.com/office/drawing/2010/main" val="0"/>
              </a:ext>
            </a:extLst>
          </a:blip>
          <a:srcRect r="53239"/>
          <a:stretch/>
        </p:blipFill>
        <p:spPr>
          <a:xfrm>
            <a:off x="5524705" y="441582"/>
            <a:ext cx="1937660" cy="525008"/>
          </a:xfrm>
          <a:prstGeom prst="rect">
            <a:avLst/>
          </a:prstGeom>
        </p:spPr>
      </p:pic>
      <p:pic>
        <p:nvPicPr>
          <p:cNvPr id="5" name="Picture 4">
            <a:extLst>
              <a:ext uri="{FF2B5EF4-FFF2-40B4-BE49-F238E27FC236}">
                <a16:creationId xmlns:a16="http://schemas.microsoft.com/office/drawing/2014/main" id="{579C69F9-0658-D94F-A40F-DCAF6E93AD68}"/>
              </a:ext>
            </a:extLst>
          </p:cNvPr>
          <p:cNvPicPr>
            <a:picLocks noChangeAspect="1"/>
          </p:cNvPicPr>
          <p:nvPr/>
        </p:nvPicPr>
        <p:blipFill>
          <a:blip r:embed="rId3"/>
          <a:stretch>
            <a:fillRect/>
          </a:stretch>
        </p:blipFill>
        <p:spPr>
          <a:xfrm>
            <a:off x="7576673" y="103239"/>
            <a:ext cx="1179870" cy="1179870"/>
          </a:xfrm>
          <a:prstGeom prst="rect">
            <a:avLst/>
          </a:prstGeom>
        </p:spPr>
      </p:pic>
    </p:spTree>
    <p:extLst>
      <p:ext uri="{BB962C8B-B14F-4D97-AF65-F5344CB8AC3E}">
        <p14:creationId xmlns:p14="http://schemas.microsoft.com/office/powerpoint/2010/main" val="4154469198"/>
      </p:ext>
    </p:extLst>
  </p:cSld>
  <p:clrMapOvr>
    <a:masterClrMapping/>
  </p:clrMapOvr>
  <mc:AlternateContent xmlns:mc="http://schemas.openxmlformats.org/markup-compatibility/2006" xmlns:p14="http://schemas.microsoft.com/office/powerpoint/2010/main">
    <mc:Choice Requires="p14">
      <p:transition spd="med" p14:dur="700" advTm="17053">
        <p:fade/>
      </p:transition>
    </mc:Choice>
    <mc:Fallback xmlns="">
      <p:transition spd="med" advTm="1705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1F805D-AFDA-8848-B865-313FBB9B6B4C}"/>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000" dirty="0"/>
              <a:t>The mapping algorithm is based on name and address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Could match about 6K businesses, thus our final dataset includes: </a:t>
            </a:r>
          </a:p>
          <a:p>
            <a:pPr marL="800100" lvl="1" indent="-342900">
              <a:buFont typeface="Arial" panose="020B0604020202020204" pitchFamily="34" charset="0"/>
              <a:buChar char="•"/>
            </a:pPr>
            <a:r>
              <a:rPr lang="en-US" sz="1800" dirty="0"/>
              <a:t>Yelp dataset with 805K reviews, and 341K users</a:t>
            </a:r>
          </a:p>
          <a:p>
            <a:pPr marL="800100" lvl="1" indent="-342900">
              <a:buFont typeface="Arial" panose="020B0604020202020204" pitchFamily="34" charset="0"/>
              <a:buChar char="•"/>
            </a:pPr>
            <a:r>
              <a:rPr lang="en-US" sz="1800" dirty="0"/>
              <a:t>TripAdvisor dataset with 462K reviews, and 235K users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Manually checked 700 businesses and they are all matched correctly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463DB0DE-B0E0-8948-B7F2-990F63EAC4AE}"/>
              </a:ext>
            </a:extLst>
          </p:cNvPr>
          <p:cNvSpPr>
            <a:spLocks noGrp="1"/>
          </p:cNvSpPr>
          <p:nvPr>
            <p:ph type="title"/>
          </p:nvPr>
        </p:nvSpPr>
        <p:spPr/>
        <p:txBody>
          <a:bodyPr>
            <a:normAutofit fontScale="90000"/>
          </a:bodyPr>
          <a:lstStyle/>
          <a:p>
            <a:r>
              <a:rPr lang="en-US" dirty="0"/>
              <a:t>Matching businesses in Yelp and TripAdvisor </a:t>
            </a:r>
          </a:p>
        </p:txBody>
      </p:sp>
    </p:spTree>
    <p:extLst>
      <p:ext uri="{BB962C8B-B14F-4D97-AF65-F5344CB8AC3E}">
        <p14:creationId xmlns:p14="http://schemas.microsoft.com/office/powerpoint/2010/main" val="1991662980"/>
      </p:ext>
    </p:extLst>
  </p:cSld>
  <p:clrMapOvr>
    <a:masterClrMapping/>
  </p:clrMapOvr>
  <mc:AlternateContent xmlns:mc="http://schemas.openxmlformats.org/markup-compatibility/2006" xmlns:p14="http://schemas.microsoft.com/office/powerpoint/2010/main">
    <mc:Choice Requires="p14">
      <p:transition spd="slow" p14:dur="2000" advTm="65337"/>
    </mc:Choice>
    <mc:Fallback xmlns="">
      <p:transition spd="slow" advTm="653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6A77C-8E51-EA4F-9B8C-0A5B8A305172}"/>
              </a:ext>
            </a:extLst>
          </p:cNvPr>
          <p:cNvSpPr>
            <a:spLocks noGrp="1"/>
          </p:cNvSpPr>
          <p:nvPr>
            <p:ph type="title"/>
          </p:nvPr>
        </p:nvSpPr>
        <p:spPr>
          <a:xfrm>
            <a:off x="573024" y="205979"/>
            <a:ext cx="8010143" cy="719853"/>
          </a:xfrm>
        </p:spPr>
        <p:txBody>
          <a:bodyPr>
            <a:noAutofit/>
          </a:bodyPr>
          <a:lstStyle/>
          <a:p>
            <a:r>
              <a:rPr lang="en-US" sz="2800" dirty="0"/>
              <a:t>Change Point Analyzer analyses the reputation trends of a business in two websites</a:t>
            </a:r>
          </a:p>
        </p:txBody>
      </p:sp>
      <p:pic>
        <p:nvPicPr>
          <p:cNvPr id="10" name="Picture 9">
            <a:extLst>
              <a:ext uri="{FF2B5EF4-FFF2-40B4-BE49-F238E27FC236}">
                <a16:creationId xmlns:a16="http://schemas.microsoft.com/office/drawing/2014/main" id="{884A879C-5AE6-4746-9640-71FF1DF01E76}"/>
              </a:ext>
            </a:extLst>
          </p:cNvPr>
          <p:cNvPicPr>
            <a:picLocks noChangeAspect="1"/>
          </p:cNvPicPr>
          <p:nvPr/>
        </p:nvPicPr>
        <p:blipFill rotWithShape="1">
          <a:blip r:embed="rId3"/>
          <a:srcRect r="3090" b="7023"/>
          <a:stretch/>
        </p:blipFill>
        <p:spPr>
          <a:xfrm>
            <a:off x="4794124" y="2325181"/>
            <a:ext cx="1535005" cy="273084"/>
          </a:xfrm>
          <a:prstGeom prst="rect">
            <a:avLst/>
          </a:prstGeom>
        </p:spPr>
      </p:pic>
      <p:pic>
        <p:nvPicPr>
          <p:cNvPr id="16" name="Picture 15">
            <a:extLst>
              <a:ext uri="{FF2B5EF4-FFF2-40B4-BE49-F238E27FC236}">
                <a16:creationId xmlns:a16="http://schemas.microsoft.com/office/drawing/2014/main" id="{E9AF8A93-8599-374B-8944-2A0F60FA0036}"/>
              </a:ext>
            </a:extLst>
          </p:cNvPr>
          <p:cNvPicPr>
            <a:picLocks noChangeAspect="1"/>
          </p:cNvPicPr>
          <p:nvPr/>
        </p:nvPicPr>
        <p:blipFill rotWithShape="1">
          <a:blip r:embed="rId4"/>
          <a:srcRect r="1571" b="1153"/>
          <a:stretch/>
        </p:blipFill>
        <p:spPr>
          <a:xfrm>
            <a:off x="4165720" y="1540612"/>
            <a:ext cx="1904868" cy="370639"/>
          </a:xfrm>
          <a:prstGeom prst="rect">
            <a:avLst/>
          </a:prstGeom>
        </p:spPr>
      </p:pic>
      <p:pic>
        <p:nvPicPr>
          <p:cNvPr id="18" name="Picture 17">
            <a:extLst>
              <a:ext uri="{FF2B5EF4-FFF2-40B4-BE49-F238E27FC236}">
                <a16:creationId xmlns:a16="http://schemas.microsoft.com/office/drawing/2014/main" id="{BF56B5CB-67E9-234C-BE7D-32D46CB5CC71}"/>
              </a:ext>
            </a:extLst>
          </p:cNvPr>
          <p:cNvPicPr>
            <a:picLocks noChangeAspect="1"/>
          </p:cNvPicPr>
          <p:nvPr/>
        </p:nvPicPr>
        <p:blipFill>
          <a:blip r:embed="rId5"/>
          <a:stretch>
            <a:fillRect/>
          </a:stretch>
        </p:blipFill>
        <p:spPr>
          <a:xfrm>
            <a:off x="4152486" y="3516380"/>
            <a:ext cx="1904868" cy="437766"/>
          </a:xfrm>
          <a:prstGeom prst="rect">
            <a:avLst/>
          </a:prstGeom>
        </p:spPr>
      </p:pic>
      <p:grpSp>
        <p:nvGrpSpPr>
          <p:cNvPr id="7" name="Group 6">
            <a:extLst>
              <a:ext uri="{FF2B5EF4-FFF2-40B4-BE49-F238E27FC236}">
                <a16:creationId xmlns:a16="http://schemas.microsoft.com/office/drawing/2014/main" id="{BEBF895A-AAF8-864B-AD1D-6DC66A4144F5}"/>
              </a:ext>
            </a:extLst>
          </p:cNvPr>
          <p:cNvGrpSpPr/>
          <p:nvPr/>
        </p:nvGrpSpPr>
        <p:grpSpPr>
          <a:xfrm>
            <a:off x="314480" y="1149036"/>
            <a:ext cx="3552126" cy="2809008"/>
            <a:chOff x="4897330" y="1310741"/>
            <a:chExt cx="3763866" cy="2927605"/>
          </a:xfrm>
        </p:grpSpPr>
        <p:sp>
          <p:nvSpPr>
            <p:cNvPr id="13" name="Rectangle 12">
              <a:extLst>
                <a:ext uri="{FF2B5EF4-FFF2-40B4-BE49-F238E27FC236}">
                  <a16:creationId xmlns:a16="http://schemas.microsoft.com/office/drawing/2014/main" id="{7CFC42A8-C050-7B44-B0E0-DA87D2020C40}"/>
                </a:ext>
              </a:extLst>
            </p:cNvPr>
            <p:cNvSpPr/>
            <p:nvPr/>
          </p:nvSpPr>
          <p:spPr>
            <a:xfrm>
              <a:off x="4897330" y="2059393"/>
              <a:ext cx="792479" cy="374468"/>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Site 1</a:t>
              </a:r>
            </a:p>
          </p:txBody>
        </p:sp>
        <p:sp>
          <p:nvSpPr>
            <p:cNvPr id="14" name="Rectangle 13">
              <a:extLst>
                <a:ext uri="{FF2B5EF4-FFF2-40B4-BE49-F238E27FC236}">
                  <a16:creationId xmlns:a16="http://schemas.microsoft.com/office/drawing/2014/main" id="{5EC9482C-E7CD-CA40-879F-A006AFCAE76C}"/>
                </a:ext>
              </a:extLst>
            </p:cNvPr>
            <p:cNvSpPr/>
            <p:nvPr/>
          </p:nvSpPr>
          <p:spPr>
            <a:xfrm>
              <a:off x="4897331" y="3240655"/>
              <a:ext cx="792479" cy="374468"/>
            </a:xfrm>
            <a:prstGeom prst="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Site 2</a:t>
              </a:r>
            </a:p>
          </p:txBody>
        </p:sp>
        <p:pic>
          <p:nvPicPr>
            <p:cNvPr id="17" name="Picture 16">
              <a:extLst>
                <a:ext uri="{FF2B5EF4-FFF2-40B4-BE49-F238E27FC236}">
                  <a16:creationId xmlns:a16="http://schemas.microsoft.com/office/drawing/2014/main" id="{8A1AAFD9-C21D-0B46-9698-3059510A21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6998" y="3046249"/>
              <a:ext cx="2514195" cy="1154294"/>
            </a:xfrm>
            <a:prstGeom prst="rect">
              <a:avLst/>
            </a:prstGeom>
          </p:spPr>
        </p:pic>
        <p:pic>
          <p:nvPicPr>
            <p:cNvPr id="19" name="Picture 18">
              <a:extLst>
                <a:ext uri="{FF2B5EF4-FFF2-40B4-BE49-F238E27FC236}">
                  <a16:creationId xmlns:a16="http://schemas.microsoft.com/office/drawing/2014/main" id="{78BAE55B-B11F-C64D-8DB5-2EAF07DDE1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9072" y="1665365"/>
              <a:ext cx="2532124" cy="1162525"/>
            </a:xfrm>
            <a:prstGeom prst="rect">
              <a:avLst/>
            </a:prstGeom>
          </p:spPr>
        </p:pic>
        <p:sp>
          <p:nvSpPr>
            <p:cNvPr id="20" name="TextBox 19">
              <a:extLst>
                <a:ext uri="{FF2B5EF4-FFF2-40B4-BE49-F238E27FC236}">
                  <a16:creationId xmlns:a16="http://schemas.microsoft.com/office/drawing/2014/main" id="{E820AC1E-F743-1041-841E-D5BDA453502F}"/>
                </a:ext>
              </a:extLst>
            </p:cNvPr>
            <p:cNvSpPr txBox="1"/>
            <p:nvPr/>
          </p:nvSpPr>
          <p:spPr>
            <a:xfrm rot="16200000">
              <a:off x="5251644" y="1945189"/>
              <a:ext cx="1454015" cy="338554"/>
            </a:xfrm>
            <a:prstGeom prst="rect">
              <a:avLst/>
            </a:prstGeom>
            <a:noFill/>
          </p:spPr>
          <p:txBody>
            <a:bodyPr wrap="square" rtlCol="0">
              <a:spAutoFit/>
            </a:bodyPr>
            <a:lstStyle/>
            <a:p>
              <a:r>
                <a:rPr lang="en-US" sz="1600" dirty="0">
                  <a:latin typeface="+mj-lt"/>
                  <a:ea typeface="Times New Roman" charset="0"/>
                  <a:cs typeface="Times New Roman" charset="0"/>
                </a:rPr>
                <a:t>Overall Star</a:t>
              </a:r>
            </a:p>
          </p:txBody>
        </p:sp>
        <p:sp>
          <p:nvSpPr>
            <p:cNvPr id="21" name="TextBox 20">
              <a:extLst>
                <a:ext uri="{FF2B5EF4-FFF2-40B4-BE49-F238E27FC236}">
                  <a16:creationId xmlns:a16="http://schemas.microsoft.com/office/drawing/2014/main" id="{C9400F3C-7E99-324A-A5E7-E3E9BD8D742B}"/>
                </a:ext>
              </a:extLst>
            </p:cNvPr>
            <p:cNvSpPr txBox="1"/>
            <p:nvPr/>
          </p:nvSpPr>
          <p:spPr>
            <a:xfrm rot="16200000">
              <a:off x="5329419" y="3387005"/>
              <a:ext cx="1364128" cy="338554"/>
            </a:xfrm>
            <a:prstGeom prst="rect">
              <a:avLst/>
            </a:prstGeom>
            <a:noFill/>
          </p:spPr>
          <p:txBody>
            <a:bodyPr wrap="square" rtlCol="0">
              <a:spAutoFit/>
            </a:bodyPr>
            <a:lstStyle/>
            <a:p>
              <a:r>
                <a:rPr lang="en-US" sz="1600" dirty="0">
                  <a:ea typeface="Times New Roman" charset="0"/>
                  <a:cs typeface="Times New Roman" charset="0"/>
                </a:rPr>
                <a:t>Overall Star</a:t>
              </a:r>
            </a:p>
          </p:txBody>
        </p:sp>
        <p:sp>
          <p:nvSpPr>
            <p:cNvPr id="6" name="TextBox 5">
              <a:extLst>
                <a:ext uri="{FF2B5EF4-FFF2-40B4-BE49-F238E27FC236}">
                  <a16:creationId xmlns:a16="http://schemas.microsoft.com/office/drawing/2014/main" id="{4E6BC288-B983-AF45-AD03-44F512C7B370}"/>
                </a:ext>
              </a:extLst>
            </p:cNvPr>
            <p:cNvSpPr txBox="1"/>
            <p:nvPr/>
          </p:nvSpPr>
          <p:spPr>
            <a:xfrm>
              <a:off x="4993123" y="1310741"/>
              <a:ext cx="600891" cy="369332"/>
            </a:xfrm>
            <a:prstGeom prst="rect">
              <a:avLst/>
            </a:prstGeom>
            <a:noFill/>
          </p:spPr>
          <p:txBody>
            <a:bodyPr wrap="square" rtlCol="0">
              <a:spAutoFit/>
            </a:bodyPr>
            <a:lstStyle/>
            <a:p>
              <a:r>
                <a:rPr lang="en-US" dirty="0"/>
                <a:t>Bz</a:t>
              </a:r>
              <a:r>
                <a:rPr lang="en-US" baseline="-25000" dirty="0"/>
                <a:t>1</a:t>
              </a:r>
              <a:endParaRPr lang="en-US" dirty="0"/>
            </a:p>
          </p:txBody>
        </p:sp>
      </p:grpSp>
      <p:grpSp>
        <p:nvGrpSpPr>
          <p:cNvPr id="9" name="Group 8">
            <a:extLst>
              <a:ext uri="{FF2B5EF4-FFF2-40B4-BE49-F238E27FC236}">
                <a16:creationId xmlns:a16="http://schemas.microsoft.com/office/drawing/2014/main" id="{199059F6-83D2-7144-98BB-818941B1A365}"/>
              </a:ext>
            </a:extLst>
          </p:cNvPr>
          <p:cNvGrpSpPr/>
          <p:nvPr/>
        </p:nvGrpSpPr>
        <p:grpSpPr>
          <a:xfrm>
            <a:off x="4152486" y="2649176"/>
            <a:ext cx="3210651" cy="372756"/>
            <a:chOff x="4168319" y="2558543"/>
            <a:chExt cx="3210651" cy="372756"/>
          </a:xfrm>
        </p:grpSpPr>
        <p:pic>
          <p:nvPicPr>
            <p:cNvPr id="12" name="Picture 11">
              <a:extLst>
                <a:ext uri="{FF2B5EF4-FFF2-40B4-BE49-F238E27FC236}">
                  <a16:creationId xmlns:a16="http://schemas.microsoft.com/office/drawing/2014/main" id="{04B99A92-CF62-7249-BC42-DC278D32AA31}"/>
                </a:ext>
              </a:extLst>
            </p:cNvPr>
            <p:cNvPicPr>
              <a:picLocks noChangeAspect="1"/>
            </p:cNvPicPr>
            <p:nvPr/>
          </p:nvPicPr>
          <p:blipFill>
            <a:blip r:embed="rId8"/>
            <a:stretch>
              <a:fillRect/>
            </a:stretch>
          </p:blipFill>
          <p:spPr>
            <a:xfrm>
              <a:off x="4168319" y="2610795"/>
              <a:ext cx="1283277" cy="295154"/>
            </a:xfrm>
            <a:prstGeom prst="rect">
              <a:avLst/>
            </a:prstGeom>
          </p:spPr>
        </p:pic>
        <p:pic>
          <p:nvPicPr>
            <p:cNvPr id="15" name="Picture 14">
              <a:extLst>
                <a:ext uri="{FF2B5EF4-FFF2-40B4-BE49-F238E27FC236}">
                  <a16:creationId xmlns:a16="http://schemas.microsoft.com/office/drawing/2014/main" id="{32499753-D6B8-E645-9F6F-7042C87A6272}"/>
                </a:ext>
              </a:extLst>
            </p:cNvPr>
            <p:cNvPicPr>
              <a:picLocks noChangeAspect="1"/>
            </p:cNvPicPr>
            <p:nvPr/>
          </p:nvPicPr>
          <p:blipFill>
            <a:blip r:embed="rId9"/>
            <a:stretch>
              <a:fillRect/>
            </a:stretch>
          </p:blipFill>
          <p:spPr>
            <a:xfrm>
              <a:off x="5851766" y="2608475"/>
              <a:ext cx="1527204" cy="322824"/>
            </a:xfrm>
            <a:prstGeom prst="rect">
              <a:avLst/>
            </a:prstGeom>
          </p:spPr>
        </p:pic>
        <p:sp>
          <p:nvSpPr>
            <p:cNvPr id="8" name="TextBox 7">
              <a:extLst>
                <a:ext uri="{FF2B5EF4-FFF2-40B4-BE49-F238E27FC236}">
                  <a16:creationId xmlns:a16="http://schemas.microsoft.com/office/drawing/2014/main" id="{6B976BB9-1D39-1342-94B2-250A4EFEF1F5}"/>
                </a:ext>
              </a:extLst>
            </p:cNvPr>
            <p:cNvSpPr txBox="1"/>
            <p:nvPr/>
          </p:nvSpPr>
          <p:spPr>
            <a:xfrm>
              <a:off x="5374250" y="2558543"/>
              <a:ext cx="532548" cy="369332"/>
            </a:xfrm>
            <a:prstGeom prst="rect">
              <a:avLst/>
            </a:prstGeom>
            <a:noFill/>
          </p:spPr>
          <p:txBody>
            <a:bodyPr wrap="square" rtlCol="0">
              <a:spAutoFit/>
            </a:bodyPr>
            <a:lstStyle/>
            <a:p>
              <a:r>
                <a:rPr lang="en-US" dirty="0"/>
                <a:t>Vs.</a:t>
              </a:r>
            </a:p>
          </p:txBody>
        </p:sp>
      </p:grpSp>
      <p:sp>
        <p:nvSpPr>
          <p:cNvPr id="23" name="Rectangle 22">
            <a:extLst>
              <a:ext uri="{FF2B5EF4-FFF2-40B4-BE49-F238E27FC236}">
                <a16:creationId xmlns:a16="http://schemas.microsoft.com/office/drawing/2014/main" id="{14E1A941-DA4F-EB41-8AC6-E702BCBF12B1}"/>
              </a:ext>
            </a:extLst>
          </p:cNvPr>
          <p:cNvSpPr/>
          <p:nvPr/>
        </p:nvSpPr>
        <p:spPr>
          <a:xfrm>
            <a:off x="573024" y="3941752"/>
            <a:ext cx="8010142" cy="646331"/>
          </a:xfrm>
          <a:prstGeom prst="rect">
            <a:avLst/>
          </a:prstGeom>
        </p:spPr>
        <p:txBody>
          <a:bodyPr wrap="square">
            <a:spAutoFit/>
          </a:bodyPr>
          <a:lstStyle/>
          <a:p>
            <a:pPr lvl="0"/>
            <a:r>
              <a:rPr lang="en-US" dirty="0"/>
              <a:t>We used </a:t>
            </a:r>
            <a:r>
              <a:rPr lang="en-US" dirty="0" err="1"/>
              <a:t>MeanVar</a:t>
            </a:r>
            <a:r>
              <a:rPr lang="en-US" dirty="0"/>
              <a:t> PELT, a multi-change point method, which leverages both mean and variance.</a:t>
            </a:r>
          </a:p>
        </p:txBody>
      </p:sp>
    </p:spTree>
    <p:extLst>
      <p:ext uri="{BB962C8B-B14F-4D97-AF65-F5344CB8AC3E}">
        <p14:creationId xmlns:p14="http://schemas.microsoft.com/office/powerpoint/2010/main" val="1913150910"/>
      </p:ext>
    </p:extLst>
  </p:cSld>
  <p:clrMapOvr>
    <a:masterClrMapping/>
  </p:clrMapOvr>
  <mc:AlternateContent xmlns:mc="http://schemas.openxmlformats.org/markup-compatibility/2006" xmlns:p14="http://schemas.microsoft.com/office/powerpoint/2010/main">
    <mc:Choice Requires="p14">
      <p:transition spd="slow" p14:dur="2000" advTm="48771"/>
    </mc:Choice>
    <mc:Fallback xmlns="">
      <p:transition spd="slow" advTm="487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6A77C-8E51-EA4F-9B8C-0A5B8A305172}"/>
              </a:ext>
            </a:extLst>
          </p:cNvPr>
          <p:cNvSpPr>
            <a:spLocks noGrp="1"/>
          </p:cNvSpPr>
          <p:nvPr>
            <p:ph type="title"/>
          </p:nvPr>
        </p:nvSpPr>
        <p:spPr>
          <a:xfrm>
            <a:off x="573024" y="205979"/>
            <a:ext cx="8010143" cy="719853"/>
          </a:xfrm>
        </p:spPr>
        <p:txBody>
          <a:bodyPr>
            <a:noAutofit/>
          </a:bodyPr>
          <a:lstStyle/>
          <a:p>
            <a:r>
              <a:rPr lang="en-US" sz="2800" dirty="0"/>
              <a:t>Change Point Analyzer analyses the reputation trends of a business in two websites</a:t>
            </a:r>
          </a:p>
        </p:txBody>
      </p:sp>
      <p:grpSp>
        <p:nvGrpSpPr>
          <p:cNvPr id="7" name="Group 6">
            <a:extLst>
              <a:ext uri="{FF2B5EF4-FFF2-40B4-BE49-F238E27FC236}">
                <a16:creationId xmlns:a16="http://schemas.microsoft.com/office/drawing/2014/main" id="{BEBF895A-AAF8-864B-AD1D-6DC66A4144F5}"/>
              </a:ext>
            </a:extLst>
          </p:cNvPr>
          <p:cNvGrpSpPr/>
          <p:nvPr/>
        </p:nvGrpSpPr>
        <p:grpSpPr>
          <a:xfrm>
            <a:off x="314480" y="1149036"/>
            <a:ext cx="3552126" cy="2809008"/>
            <a:chOff x="4897330" y="1310741"/>
            <a:chExt cx="3763866" cy="2927605"/>
          </a:xfrm>
        </p:grpSpPr>
        <p:sp>
          <p:nvSpPr>
            <p:cNvPr id="13" name="Rectangle 12">
              <a:extLst>
                <a:ext uri="{FF2B5EF4-FFF2-40B4-BE49-F238E27FC236}">
                  <a16:creationId xmlns:a16="http://schemas.microsoft.com/office/drawing/2014/main" id="{7CFC42A8-C050-7B44-B0E0-DA87D2020C40}"/>
                </a:ext>
              </a:extLst>
            </p:cNvPr>
            <p:cNvSpPr/>
            <p:nvPr/>
          </p:nvSpPr>
          <p:spPr>
            <a:xfrm>
              <a:off x="4897330" y="2059393"/>
              <a:ext cx="792479" cy="374468"/>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Site 1</a:t>
              </a:r>
            </a:p>
          </p:txBody>
        </p:sp>
        <p:sp>
          <p:nvSpPr>
            <p:cNvPr id="14" name="Rectangle 13">
              <a:extLst>
                <a:ext uri="{FF2B5EF4-FFF2-40B4-BE49-F238E27FC236}">
                  <a16:creationId xmlns:a16="http://schemas.microsoft.com/office/drawing/2014/main" id="{5EC9482C-E7CD-CA40-879F-A006AFCAE76C}"/>
                </a:ext>
              </a:extLst>
            </p:cNvPr>
            <p:cNvSpPr/>
            <p:nvPr/>
          </p:nvSpPr>
          <p:spPr>
            <a:xfrm>
              <a:off x="4897331" y="3240655"/>
              <a:ext cx="792479" cy="374468"/>
            </a:xfrm>
            <a:prstGeom prst="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Site 2</a:t>
              </a:r>
            </a:p>
          </p:txBody>
        </p:sp>
        <p:pic>
          <p:nvPicPr>
            <p:cNvPr id="17" name="Picture 16">
              <a:extLst>
                <a:ext uri="{FF2B5EF4-FFF2-40B4-BE49-F238E27FC236}">
                  <a16:creationId xmlns:a16="http://schemas.microsoft.com/office/drawing/2014/main" id="{8A1AAFD9-C21D-0B46-9698-3059510A2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98" y="3046249"/>
              <a:ext cx="2514195" cy="1154294"/>
            </a:xfrm>
            <a:prstGeom prst="rect">
              <a:avLst/>
            </a:prstGeom>
          </p:spPr>
        </p:pic>
        <p:pic>
          <p:nvPicPr>
            <p:cNvPr id="19" name="Picture 18">
              <a:extLst>
                <a:ext uri="{FF2B5EF4-FFF2-40B4-BE49-F238E27FC236}">
                  <a16:creationId xmlns:a16="http://schemas.microsoft.com/office/drawing/2014/main" id="{78BAE55B-B11F-C64D-8DB5-2EAF07DDE1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072" y="1665365"/>
              <a:ext cx="2532124" cy="1162525"/>
            </a:xfrm>
            <a:prstGeom prst="rect">
              <a:avLst/>
            </a:prstGeom>
          </p:spPr>
        </p:pic>
        <p:sp>
          <p:nvSpPr>
            <p:cNvPr id="20" name="TextBox 19">
              <a:extLst>
                <a:ext uri="{FF2B5EF4-FFF2-40B4-BE49-F238E27FC236}">
                  <a16:creationId xmlns:a16="http://schemas.microsoft.com/office/drawing/2014/main" id="{E820AC1E-F743-1041-841E-D5BDA453502F}"/>
                </a:ext>
              </a:extLst>
            </p:cNvPr>
            <p:cNvSpPr txBox="1"/>
            <p:nvPr/>
          </p:nvSpPr>
          <p:spPr>
            <a:xfrm rot="16200000">
              <a:off x="5251644" y="1945189"/>
              <a:ext cx="1454015" cy="338554"/>
            </a:xfrm>
            <a:prstGeom prst="rect">
              <a:avLst/>
            </a:prstGeom>
            <a:noFill/>
          </p:spPr>
          <p:txBody>
            <a:bodyPr wrap="square" rtlCol="0">
              <a:spAutoFit/>
            </a:bodyPr>
            <a:lstStyle/>
            <a:p>
              <a:r>
                <a:rPr lang="en-US" sz="1600" dirty="0">
                  <a:latin typeface="+mj-lt"/>
                  <a:ea typeface="Times New Roman" charset="0"/>
                  <a:cs typeface="Times New Roman" charset="0"/>
                </a:rPr>
                <a:t>Overall Star</a:t>
              </a:r>
            </a:p>
          </p:txBody>
        </p:sp>
        <p:sp>
          <p:nvSpPr>
            <p:cNvPr id="21" name="TextBox 20">
              <a:extLst>
                <a:ext uri="{FF2B5EF4-FFF2-40B4-BE49-F238E27FC236}">
                  <a16:creationId xmlns:a16="http://schemas.microsoft.com/office/drawing/2014/main" id="{C9400F3C-7E99-324A-A5E7-E3E9BD8D742B}"/>
                </a:ext>
              </a:extLst>
            </p:cNvPr>
            <p:cNvSpPr txBox="1"/>
            <p:nvPr/>
          </p:nvSpPr>
          <p:spPr>
            <a:xfrm rot="16200000">
              <a:off x="5329419" y="3387005"/>
              <a:ext cx="1364128" cy="338554"/>
            </a:xfrm>
            <a:prstGeom prst="rect">
              <a:avLst/>
            </a:prstGeom>
            <a:noFill/>
          </p:spPr>
          <p:txBody>
            <a:bodyPr wrap="square" rtlCol="0">
              <a:spAutoFit/>
            </a:bodyPr>
            <a:lstStyle/>
            <a:p>
              <a:r>
                <a:rPr lang="en-US" sz="1600" dirty="0">
                  <a:ea typeface="Times New Roman" charset="0"/>
                  <a:cs typeface="Times New Roman" charset="0"/>
                </a:rPr>
                <a:t>Overall Star</a:t>
              </a:r>
            </a:p>
          </p:txBody>
        </p:sp>
        <p:sp>
          <p:nvSpPr>
            <p:cNvPr id="6" name="TextBox 5">
              <a:extLst>
                <a:ext uri="{FF2B5EF4-FFF2-40B4-BE49-F238E27FC236}">
                  <a16:creationId xmlns:a16="http://schemas.microsoft.com/office/drawing/2014/main" id="{4E6BC288-B983-AF45-AD03-44F512C7B370}"/>
                </a:ext>
              </a:extLst>
            </p:cNvPr>
            <p:cNvSpPr txBox="1"/>
            <p:nvPr/>
          </p:nvSpPr>
          <p:spPr>
            <a:xfrm>
              <a:off x="4993123" y="1310741"/>
              <a:ext cx="600891" cy="369332"/>
            </a:xfrm>
            <a:prstGeom prst="rect">
              <a:avLst/>
            </a:prstGeom>
            <a:noFill/>
          </p:spPr>
          <p:txBody>
            <a:bodyPr wrap="square" rtlCol="0">
              <a:spAutoFit/>
            </a:bodyPr>
            <a:lstStyle/>
            <a:p>
              <a:r>
                <a:rPr lang="en-US" dirty="0"/>
                <a:t>Bz</a:t>
              </a:r>
              <a:r>
                <a:rPr lang="en-US" baseline="-25000" dirty="0"/>
                <a:t>1</a:t>
              </a:r>
              <a:endParaRPr lang="en-US" dirty="0"/>
            </a:p>
          </p:txBody>
        </p:sp>
      </p:grpSp>
      <p:sp>
        <p:nvSpPr>
          <p:cNvPr id="24" name="TextBox 23">
            <a:extLst>
              <a:ext uri="{FF2B5EF4-FFF2-40B4-BE49-F238E27FC236}">
                <a16:creationId xmlns:a16="http://schemas.microsoft.com/office/drawing/2014/main" id="{8840DED5-D2A9-384F-B789-621D1D8CBE45}"/>
              </a:ext>
            </a:extLst>
          </p:cNvPr>
          <p:cNvSpPr txBox="1"/>
          <p:nvPr/>
        </p:nvSpPr>
        <p:spPr>
          <a:xfrm>
            <a:off x="4578095" y="1550870"/>
            <a:ext cx="2778048" cy="369332"/>
          </a:xfrm>
          <a:prstGeom prst="rect">
            <a:avLst/>
          </a:prstGeom>
          <a:noFill/>
        </p:spPr>
        <p:txBody>
          <a:bodyPr wrap="square" rtlCol="0">
            <a:spAutoFit/>
          </a:bodyPr>
          <a:lstStyle/>
          <a:p>
            <a:r>
              <a:rPr lang="en-US" dirty="0"/>
              <a:t>cps</a:t>
            </a:r>
            <a:r>
              <a:rPr lang="en-US" baseline="30000" dirty="0"/>
              <a:t>src1</a:t>
            </a:r>
            <a:r>
              <a:rPr lang="en-US" dirty="0"/>
              <a:t>=(cp</a:t>
            </a:r>
            <a:r>
              <a:rPr lang="en-US" baseline="-25000" dirty="0"/>
              <a:t>1</a:t>
            </a:r>
            <a:r>
              <a:rPr lang="en-US" dirty="0"/>
              <a:t>, cp</a:t>
            </a:r>
            <a:r>
              <a:rPr lang="en-US" baseline="-25000" dirty="0"/>
              <a:t>2</a:t>
            </a:r>
            <a:r>
              <a:rPr lang="en-US" dirty="0"/>
              <a:t>, …, </a:t>
            </a:r>
            <a:r>
              <a:rPr lang="en-US" dirty="0" err="1"/>
              <a:t>cp</a:t>
            </a:r>
            <a:r>
              <a:rPr lang="en-US" baseline="-25000" dirty="0" err="1"/>
              <a:t>k</a:t>
            </a:r>
            <a:r>
              <a:rPr lang="en-US" dirty="0"/>
              <a:t>)</a:t>
            </a:r>
          </a:p>
        </p:txBody>
      </p:sp>
      <p:sp>
        <p:nvSpPr>
          <p:cNvPr id="25" name="TextBox 24">
            <a:extLst>
              <a:ext uri="{FF2B5EF4-FFF2-40B4-BE49-F238E27FC236}">
                <a16:creationId xmlns:a16="http://schemas.microsoft.com/office/drawing/2014/main" id="{DF4F9989-C09C-2D4C-988C-C7A3B196B1F6}"/>
              </a:ext>
            </a:extLst>
          </p:cNvPr>
          <p:cNvSpPr txBox="1"/>
          <p:nvPr/>
        </p:nvSpPr>
        <p:spPr>
          <a:xfrm>
            <a:off x="4578095" y="1981657"/>
            <a:ext cx="4291585" cy="369332"/>
          </a:xfrm>
          <a:prstGeom prst="rect">
            <a:avLst/>
          </a:prstGeom>
          <a:noFill/>
        </p:spPr>
        <p:txBody>
          <a:bodyPr wrap="square" rtlCol="0">
            <a:spAutoFit/>
          </a:bodyPr>
          <a:lstStyle/>
          <a:p>
            <a:r>
              <a:rPr lang="en-US" dirty="0"/>
              <a:t>cps</a:t>
            </a:r>
            <a:r>
              <a:rPr lang="en-US" baseline="30000" dirty="0"/>
              <a:t>src1</a:t>
            </a:r>
            <a:r>
              <a:rPr lang="en-US" dirty="0"/>
              <a:t>=((cp</a:t>
            </a:r>
            <a:r>
              <a:rPr lang="en-US" baseline="-25000" dirty="0"/>
              <a:t>1</a:t>
            </a:r>
            <a:r>
              <a:rPr lang="en-US" dirty="0"/>
              <a:t>, d</a:t>
            </a:r>
            <a:r>
              <a:rPr lang="en-US" baseline="-25000" dirty="0"/>
              <a:t>1</a:t>
            </a:r>
            <a:r>
              <a:rPr lang="en-US" dirty="0"/>
              <a:t>), (cp</a:t>
            </a:r>
            <a:r>
              <a:rPr lang="en-US" baseline="-25000" dirty="0"/>
              <a:t>2</a:t>
            </a:r>
            <a:r>
              <a:rPr lang="en-US" dirty="0"/>
              <a:t>, d</a:t>
            </a:r>
            <a:r>
              <a:rPr lang="en-US" baseline="-25000" dirty="0"/>
              <a:t>2</a:t>
            </a:r>
            <a:r>
              <a:rPr lang="en-US" dirty="0"/>
              <a:t>), …, (</a:t>
            </a:r>
            <a:r>
              <a:rPr lang="en-US" dirty="0" err="1"/>
              <a:t>cp</a:t>
            </a:r>
            <a:r>
              <a:rPr lang="en-US" baseline="-25000" dirty="0" err="1"/>
              <a:t>k</a:t>
            </a:r>
            <a:r>
              <a:rPr lang="en-US" dirty="0"/>
              <a:t>, </a:t>
            </a:r>
            <a:r>
              <a:rPr lang="en-US" dirty="0" err="1"/>
              <a:t>d</a:t>
            </a:r>
            <a:r>
              <a:rPr lang="en-US" baseline="-25000" dirty="0" err="1"/>
              <a:t>k</a:t>
            </a:r>
            <a:r>
              <a:rPr lang="en-US" dirty="0"/>
              <a:t>))</a:t>
            </a:r>
          </a:p>
        </p:txBody>
      </p:sp>
      <p:sp>
        <p:nvSpPr>
          <p:cNvPr id="22" name="TextBox 21">
            <a:extLst>
              <a:ext uri="{FF2B5EF4-FFF2-40B4-BE49-F238E27FC236}">
                <a16:creationId xmlns:a16="http://schemas.microsoft.com/office/drawing/2014/main" id="{11EFBAAE-00B2-EB46-8C0A-1F5F54510C49}"/>
              </a:ext>
            </a:extLst>
          </p:cNvPr>
          <p:cNvSpPr txBox="1"/>
          <p:nvPr/>
        </p:nvSpPr>
        <p:spPr>
          <a:xfrm>
            <a:off x="4579849" y="3121654"/>
            <a:ext cx="2778048" cy="369332"/>
          </a:xfrm>
          <a:prstGeom prst="rect">
            <a:avLst/>
          </a:prstGeom>
          <a:noFill/>
        </p:spPr>
        <p:txBody>
          <a:bodyPr wrap="square" rtlCol="0">
            <a:spAutoFit/>
          </a:bodyPr>
          <a:lstStyle/>
          <a:p>
            <a:r>
              <a:rPr lang="en-US" dirty="0"/>
              <a:t>cps</a:t>
            </a:r>
            <a:r>
              <a:rPr lang="en-US" baseline="30000" dirty="0"/>
              <a:t>src2</a:t>
            </a:r>
            <a:r>
              <a:rPr lang="en-US" dirty="0"/>
              <a:t>=(cp</a:t>
            </a:r>
            <a:r>
              <a:rPr lang="en-US" baseline="-25000" dirty="0"/>
              <a:t>1</a:t>
            </a:r>
            <a:r>
              <a:rPr lang="en-US" dirty="0"/>
              <a:t>, cp</a:t>
            </a:r>
            <a:r>
              <a:rPr lang="en-US" baseline="-25000" dirty="0"/>
              <a:t>2</a:t>
            </a:r>
            <a:r>
              <a:rPr lang="en-US" dirty="0"/>
              <a:t>, …, </a:t>
            </a:r>
            <a:r>
              <a:rPr lang="en-US" dirty="0" err="1"/>
              <a:t>cp</a:t>
            </a:r>
            <a:r>
              <a:rPr lang="en-US" baseline="-25000" dirty="0" err="1"/>
              <a:t>l</a:t>
            </a:r>
            <a:r>
              <a:rPr lang="en-US" dirty="0"/>
              <a:t>)</a:t>
            </a:r>
          </a:p>
        </p:txBody>
      </p:sp>
      <p:sp>
        <p:nvSpPr>
          <p:cNvPr id="26" name="TextBox 25">
            <a:extLst>
              <a:ext uri="{FF2B5EF4-FFF2-40B4-BE49-F238E27FC236}">
                <a16:creationId xmlns:a16="http://schemas.microsoft.com/office/drawing/2014/main" id="{E2586070-844F-0247-9B42-28739774978A}"/>
              </a:ext>
            </a:extLst>
          </p:cNvPr>
          <p:cNvSpPr txBox="1"/>
          <p:nvPr/>
        </p:nvSpPr>
        <p:spPr>
          <a:xfrm>
            <a:off x="4579849" y="3552441"/>
            <a:ext cx="4129365" cy="369332"/>
          </a:xfrm>
          <a:prstGeom prst="rect">
            <a:avLst/>
          </a:prstGeom>
          <a:noFill/>
        </p:spPr>
        <p:txBody>
          <a:bodyPr wrap="square" rtlCol="0">
            <a:spAutoFit/>
          </a:bodyPr>
          <a:lstStyle/>
          <a:p>
            <a:r>
              <a:rPr lang="en-US" dirty="0"/>
              <a:t>cps</a:t>
            </a:r>
            <a:r>
              <a:rPr lang="en-US" baseline="30000" dirty="0"/>
              <a:t>src2</a:t>
            </a:r>
            <a:r>
              <a:rPr lang="en-US" dirty="0"/>
              <a:t>=((cp</a:t>
            </a:r>
            <a:r>
              <a:rPr lang="en-US" baseline="-25000" dirty="0"/>
              <a:t>1</a:t>
            </a:r>
            <a:r>
              <a:rPr lang="en-US" dirty="0"/>
              <a:t>, d</a:t>
            </a:r>
            <a:r>
              <a:rPr lang="en-US" baseline="-25000" dirty="0"/>
              <a:t>1</a:t>
            </a:r>
            <a:r>
              <a:rPr lang="en-US" dirty="0"/>
              <a:t>), (cp</a:t>
            </a:r>
            <a:r>
              <a:rPr lang="en-US" baseline="-25000" dirty="0"/>
              <a:t>2</a:t>
            </a:r>
            <a:r>
              <a:rPr lang="en-US" dirty="0"/>
              <a:t>, d</a:t>
            </a:r>
            <a:r>
              <a:rPr lang="en-US" baseline="-25000" dirty="0"/>
              <a:t>2</a:t>
            </a:r>
            <a:r>
              <a:rPr lang="en-US" dirty="0"/>
              <a:t>), …, (</a:t>
            </a:r>
            <a:r>
              <a:rPr lang="en-US" dirty="0" err="1"/>
              <a:t>cp</a:t>
            </a:r>
            <a:r>
              <a:rPr lang="en-US" baseline="-25000" dirty="0" err="1"/>
              <a:t>l</a:t>
            </a:r>
            <a:r>
              <a:rPr lang="en-US" dirty="0"/>
              <a:t>, d</a:t>
            </a:r>
            <a:r>
              <a:rPr lang="en-US" baseline="-25000" dirty="0"/>
              <a:t>l</a:t>
            </a:r>
            <a:r>
              <a:rPr lang="en-US" dirty="0"/>
              <a:t>))</a:t>
            </a:r>
          </a:p>
        </p:txBody>
      </p:sp>
    </p:spTree>
    <p:extLst>
      <p:ext uri="{BB962C8B-B14F-4D97-AF65-F5344CB8AC3E}">
        <p14:creationId xmlns:p14="http://schemas.microsoft.com/office/powerpoint/2010/main" val="852698950"/>
      </p:ext>
    </p:extLst>
  </p:cSld>
  <p:clrMapOvr>
    <a:masterClrMapping/>
  </p:clrMapOvr>
  <mc:AlternateContent xmlns:mc="http://schemas.openxmlformats.org/markup-compatibility/2006" xmlns:p14="http://schemas.microsoft.com/office/powerpoint/2010/main">
    <mc:Choice Requires="p14">
      <p:transition spd="slow" p14:dur="2000" advTm="48771"/>
    </mc:Choice>
    <mc:Fallback xmlns="">
      <p:transition spd="slow" advTm="487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FFCA9-20C8-2445-83FF-AC39988684E0}"/>
              </a:ext>
            </a:extLst>
          </p:cNvPr>
          <p:cNvSpPr>
            <a:spLocks noGrp="1"/>
          </p:cNvSpPr>
          <p:nvPr>
            <p:ph type="body" sz="half" idx="2"/>
          </p:nvPr>
        </p:nvSpPr>
        <p:spPr>
          <a:xfrm>
            <a:off x="573024" y="1140823"/>
            <a:ext cx="8010143" cy="3387634"/>
          </a:xfrm>
        </p:spPr>
        <p:txBody>
          <a:bodyPr>
            <a:noAutofit/>
          </a:bodyPr>
          <a:lstStyle/>
          <a:p>
            <a:pPr marL="342900" indent="-342900">
              <a:buFont typeface="+mj-lt"/>
              <a:buAutoNum type="arabicPeriod"/>
            </a:pPr>
            <a:r>
              <a:rPr lang="en-US" sz="1800" dirty="0"/>
              <a:t>For every business, it generates two time-series for its ratings on Yelp and TripAdvisor: </a:t>
            </a:r>
            <a:br>
              <a:rPr lang="en-US" sz="1800" dirty="0"/>
            </a:br>
            <a:endParaRPr lang="en-US" sz="1800" dirty="0"/>
          </a:p>
          <a:p>
            <a:pPr marL="342900" indent="-342900">
              <a:buFont typeface="+mj-lt"/>
              <a:buAutoNum type="arabicPeriod"/>
            </a:pPr>
            <a:endParaRPr lang="en-US" sz="1800" dirty="0"/>
          </a:p>
          <a:p>
            <a:pPr marL="342900" indent="-342900">
              <a:buFont typeface="+mj-lt"/>
              <a:buAutoNum type="arabicPeriod"/>
            </a:pPr>
            <a:r>
              <a:rPr lang="en-US" sz="1800" dirty="0"/>
              <a:t>Identifies statistically significant change points, and their direction:</a:t>
            </a:r>
          </a:p>
          <a:p>
            <a:pPr marL="742950" lvl="1" indent="-285750">
              <a:buFont typeface="Arial" panose="020B0604020202020204" pitchFamily="34" charset="0"/>
              <a:buChar char="•"/>
            </a:pPr>
            <a:r>
              <a:rPr lang="en-US" sz="1700" dirty="0"/>
              <a:t>A change point occur at time                             such that the statistical properties of                   and                       are different in some way.</a:t>
            </a:r>
          </a:p>
          <a:p>
            <a:pPr marL="742950" lvl="1" indent="-285750">
              <a:buFont typeface="Arial" panose="020B0604020202020204" pitchFamily="34" charset="0"/>
              <a:buChar char="•"/>
            </a:pPr>
            <a:endParaRPr lang="en-US" sz="1700" dirty="0"/>
          </a:p>
          <a:p>
            <a:pPr marL="742950" lvl="1" indent="-285750">
              <a:buFont typeface="Arial" panose="020B0604020202020204" pitchFamily="34" charset="0"/>
              <a:buChar char="•"/>
            </a:pPr>
            <a:r>
              <a:rPr lang="en-US" sz="1700" dirty="0"/>
              <a:t>The most common method is </a:t>
            </a:r>
            <a:r>
              <a:rPr lang="en-US" sz="1700" dirty="0" err="1"/>
              <a:t>MeanVar</a:t>
            </a:r>
            <a:r>
              <a:rPr lang="en-US" sz="1700" dirty="0"/>
              <a:t> PELT, a multi-change point method, which leverages both mean and variance.</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p:txBody>
      </p:sp>
      <p:sp>
        <p:nvSpPr>
          <p:cNvPr id="3" name="Title 2">
            <a:extLst>
              <a:ext uri="{FF2B5EF4-FFF2-40B4-BE49-F238E27FC236}">
                <a16:creationId xmlns:a16="http://schemas.microsoft.com/office/drawing/2014/main" id="{16D6A77C-8E51-EA4F-9B8C-0A5B8A305172}"/>
              </a:ext>
            </a:extLst>
          </p:cNvPr>
          <p:cNvSpPr>
            <a:spLocks noGrp="1"/>
          </p:cNvSpPr>
          <p:nvPr>
            <p:ph type="title"/>
          </p:nvPr>
        </p:nvSpPr>
        <p:spPr>
          <a:xfrm>
            <a:off x="573024" y="205979"/>
            <a:ext cx="8010143" cy="719853"/>
          </a:xfrm>
        </p:spPr>
        <p:txBody>
          <a:bodyPr>
            <a:noAutofit/>
          </a:bodyPr>
          <a:lstStyle/>
          <a:p>
            <a:r>
              <a:rPr lang="en-US" sz="2800" dirty="0"/>
              <a:t>Change Point Analyzer analyses the reputation trends of a business in two websites</a:t>
            </a:r>
          </a:p>
        </p:txBody>
      </p:sp>
      <p:pic>
        <p:nvPicPr>
          <p:cNvPr id="10" name="Picture 9">
            <a:extLst>
              <a:ext uri="{FF2B5EF4-FFF2-40B4-BE49-F238E27FC236}">
                <a16:creationId xmlns:a16="http://schemas.microsoft.com/office/drawing/2014/main" id="{884A879C-5AE6-4746-9640-71FF1DF01E76}"/>
              </a:ext>
            </a:extLst>
          </p:cNvPr>
          <p:cNvPicPr>
            <a:picLocks noChangeAspect="1"/>
          </p:cNvPicPr>
          <p:nvPr/>
        </p:nvPicPr>
        <p:blipFill rotWithShape="1">
          <a:blip r:embed="rId3"/>
          <a:srcRect r="3090" b="7023"/>
          <a:stretch/>
        </p:blipFill>
        <p:spPr>
          <a:xfrm>
            <a:off x="4202717" y="2701361"/>
            <a:ext cx="1614609" cy="287246"/>
          </a:xfrm>
          <a:prstGeom prst="rect">
            <a:avLst/>
          </a:prstGeom>
        </p:spPr>
      </p:pic>
      <p:pic>
        <p:nvPicPr>
          <p:cNvPr id="12" name="Picture 11">
            <a:extLst>
              <a:ext uri="{FF2B5EF4-FFF2-40B4-BE49-F238E27FC236}">
                <a16:creationId xmlns:a16="http://schemas.microsoft.com/office/drawing/2014/main" id="{04B99A92-CF62-7249-BC42-DC278D32AA31}"/>
              </a:ext>
            </a:extLst>
          </p:cNvPr>
          <p:cNvPicPr>
            <a:picLocks noChangeAspect="1"/>
          </p:cNvPicPr>
          <p:nvPr/>
        </p:nvPicPr>
        <p:blipFill>
          <a:blip r:embed="rId4"/>
          <a:stretch>
            <a:fillRect/>
          </a:stretch>
        </p:blipFill>
        <p:spPr>
          <a:xfrm>
            <a:off x="2700382" y="3012267"/>
            <a:ext cx="1061721" cy="244196"/>
          </a:xfrm>
          <a:prstGeom prst="rect">
            <a:avLst/>
          </a:prstGeom>
        </p:spPr>
      </p:pic>
      <p:pic>
        <p:nvPicPr>
          <p:cNvPr id="15" name="Picture 14">
            <a:extLst>
              <a:ext uri="{FF2B5EF4-FFF2-40B4-BE49-F238E27FC236}">
                <a16:creationId xmlns:a16="http://schemas.microsoft.com/office/drawing/2014/main" id="{32499753-D6B8-E645-9F6F-7042C87A6272}"/>
              </a:ext>
            </a:extLst>
          </p:cNvPr>
          <p:cNvPicPr>
            <a:picLocks noChangeAspect="1"/>
          </p:cNvPicPr>
          <p:nvPr/>
        </p:nvPicPr>
        <p:blipFill>
          <a:blip r:embed="rId5"/>
          <a:stretch>
            <a:fillRect/>
          </a:stretch>
        </p:blipFill>
        <p:spPr>
          <a:xfrm>
            <a:off x="4150463" y="3002533"/>
            <a:ext cx="1283683" cy="271348"/>
          </a:xfrm>
          <a:prstGeom prst="rect">
            <a:avLst/>
          </a:prstGeom>
        </p:spPr>
      </p:pic>
      <p:pic>
        <p:nvPicPr>
          <p:cNvPr id="16" name="Picture 15">
            <a:extLst>
              <a:ext uri="{FF2B5EF4-FFF2-40B4-BE49-F238E27FC236}">
                <a16:creationId xmlns:a16="http://schemas.microsoft.com/office/drawing/2014/main" id="{E9AF8A93-8599-374B-8944-2A0F60FA0036}"/>
              </a:ext>
            </a:extLst>
          </p:cNvPr>
          <p:cNvPicPr>
            <a:picLocks noChangeAspect="1"/>
          </p:cNvPicPr>
          <p:nvPr/>
        </p:nvPicPr>
        <p:blipFill rotWithShape="1">
          <a:blip r:embed="rId6"/>
          <a:srcRect r="1571" b="1153"/>
          <a:stretch/>
        </p:blipFill>
        <p:spPr>
          <a:xfrm>
            <a:off x="2106600" y="1924805"/>
            <a:ext cx="1559710" cy="303480"/>
          </a:xfrm>
          <a:prstGeom prst="rect">
            <a:avLst/>
          </a:prstGeom>
        </p:spPr>
      </p:pic>
      <p:pic>
        <p:nvPicPr>
          <p:cNvPr id="18" name="Picture 17">
            <a:extLst>
              <a:ext uri="{FF2B5EF4-FFF2-40B4-BE49-F238E27FC236}">
                <a16:creationId xmlns:a16="http://schemas.microsoft.com/office/drawing/2014/main" id="{BF56B5CB-67E9-234C-BE7D-32D46CB5CC71}"/>
              </a:ext>
            </a:extLst>
          </p:cNvPr>
          <p:cNvPicPr>
            <a:picLocks noChangeAspect="1"/>
          </p:cNvPicPr>
          <p:nvPr/>
        </p:nvPicPr>
        <p:blipFill>
          <a:blip r:embed="rId7"/>
          <a:stretch>
            <a:fillRect/>
          </a:stretch>
        </p:blipFill>
        <p:spPr>
          <a:xfrm>
            <a:off x="4578095" y="1898678"/>
            <a:ext cx="1689426" cy="388254"/>
          </a:xfrm>
          <a:prstGeom prst="rect">
            <a:avLst/>
          </a:prstGeom>
        </p:spPr>
      </p:pic>
    </p:spTree>
    <p:extLst>
      <p:ext uri="{BB962C8B-B14F-4D97-AF65-F5344CB8AC3E}">
        <p14:creationId xmlns:p14="http://schemas.microsoft.com/office/powerpoint/2010/main" val="1601534630"/>
      </p:ext>
    </p:extLst>
  </p:cSld>
  <p:clrMapOvr>
    <a:masterClrMapping/>
  </p:clrMapOvr>
  <mc:AlternateContent xmlns:mc="http://schemas.openxmlformats.org/markup-compatibility/2006" xmlns:p14="http://schemas.microsoft.com/office/powerpoint/2010/main">
    <mc:Choice Requires="p14">
      <p:transition spd="slow" p14:dur="2000" advTm="48771"/>
    </mc:Choice>
    <mc:Fallback xmlns="">
      <p:transition spd="slow" advTm="4877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FFCA9-20C8-2445-83FF-AC39988684E0}"/>
              </a:ext>
            </a:extLst>
          </p:cNvPr>
          <p:cNvSpPr>
            <a:spLocks noGrp="1"/>
          </p:cNvSpPr>
          <p:nvPr>
            <p:ph type="body" sz="half" idx="2"/>
          </p:nvPr>
        </p:nvSpPr>
        <p:spPr>
          <a:xfrm>
            <a:off x="573024" y="1063230"/>
            <a:ext cx="8010143" cy="2016302"/>
          </a:xfrm>
        </p:spPr>
        <p:txBody>
          <a:bodyPr>
            <a:normAutofit/>
          </a:bodyPr>
          <a:lstStyle/>
          <a:p>
            <a:pPr marL="342900" indent="-342900">
              <a:buFont typeface="Arial" panose="020B0604020202020204" pitchFamily="34" charset="0"/>
              <a:buChar char="•"/>
            </a:pPr>
            <a:r>
              <a:rPr lang="en-US" sz="1800" dirty="0"/>
              <a:t>Compares Yelp vs. TripAdvisor’s change-points. </a:t>
            </a:r>
          </a:p>
          <a:p>
            <a:pPr marL="800100" lvl="1" indent="-342900">
              <a:buFont typeface="Arial" panose="020B0604020202020204" pitchFamily="34" charset="0"/>
              <a:buChar char="•"/>
            </a:pPr>
            <a:r>
              <a:rPr lang="en-US" sz="1700" dirty="0"/>
              <a:t>At time window </a:t>
            </a:r>
            <a:r>
              <a:rPr lang="en-US" sz="1700" i="1" dirty="0"/>
              <a:t>w</a:t>
            </a:r>
            <a:r>
              <a:rPr lang="en-US" sz="1700" i="1" baseline="-25000" dirty="0"/>
              <a:t>0</a:t>
            </a:r>
            <a:r>
              <a:rPr lang="en-US" sz="1700" i="1" dirty="0"/>
              <a:t>, </a:t>
            </a:r>
            <a:r>
              <a:rPr lang="en-US" sz="1700" dirty="0"/>
              <a:t>if a change-point exists in both sources, then check if their directions are the same. </a:t>
            </a:r>
          </a:p>
          <a:p>
            <a:pPr marL="800100" lvl="1" indent="-342900">
              <a:buFont typeface="Arial" panose="020B0604020202020204" pitchFamily="34" charset="0"/>
              <a:buChar char="•"/>
            </a:pPr>
            <a:r>
              <a:rPr lang="en-US" sz="1700" dirty="0"/>
              <a:t>If only one source has a change-point, then compare the change-points in neighbor time windows. </a:t>
            </a:r>
          </a:p>
          <a:p>
            <a:pPr marL="800100" lvl="1"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16D6A77C-8E51-EA4F-9B8C-0A5B8A305172}"/>
              </a:ext>
            </a:extLst>
          </p:cNvPr>
          <p:cNvSpPr>
            <a:spLocks noGrp="1"/>
          </p:cNvSpPr>
          <p:nvPr>
            <p:ph type="title"/>
          </p:nvPr>
        </p:nvSpPr>
        <p:spPr>
          <a:xfrm>
            <a:off x="573024" y="205979"/>
            <a:ext cx="8010143" cy="734547"/>
          </a:xfrm>
        </p:spPr>
        <p:txBody>
          <a:bodyPr>
            <a:noAutofit/>
          </a:bodyPr>
          <a:lstStyle/>
          <a:p>
            <a:r>
              <a:rPr lang="en-US" dirty="0"/>
              <a:t>Detecting Suspicious Change Points</a:t>
            </a:r>
          </a:p>
        </p:txBody>
      </p:sp>
      <p:pic>
        <p:nvPicPr>
          <p:cNvPr id="5" name="Picture 4">
            <a:extLst>
              <a:ext uri="{FF2B5EF4-FFF2-40B4-BE49-F238E27FC236}">
                <a16:creationId xmlns:a16="http://schemas.microsoft.com/office/drawing/2014/main" id="{DAC65E71-0C11-F54F-AD52-4E5F20DEA2F5}"/>
              </a:ext>
            </a:extLst>
          </p:cNvPr>
          <p:cNvPicPr>
            <a:picLocks noChangeAspect="1"/>
          </p:cNvPicPr>
          <p:nvPr/>
        </p:nvPicPr>
        <p:blipFill rotWithShape="1">
          <a:blip r:embed="rId3"/>
          <a:srcRect r="88459"/>
          <a:stretch/>
        </p:blipFill>
        <p:spPr>
          <a:xfrm>
            <a:off x="1783340" y="2668961"/>
            <a:ext cx="521813" cy="1453867"/>
          </a:xfrm>
          <a:prstGeom prst="rect">
            <a:avLst/>
          </a:prstGeom>
        </p:spPr>
      </p:pic>
      <p:pic>
        <p:nvPicPr>
          <p:cNvPr id="6" name="Picture 5">
            <a:extLst>
              <a:ext uri="{FF2B5EF4-FFF2-40B4-BE49-F238E27FC236}">
                <a16:creationId xmlns:a16="http://schemas.microsoft.com/office/drawing/2014/main" id="{2F10A084-AD3F-934C-BBF9-14D551869F89}"/>
              </a:ext>
            </a:extLst>
          </p:cNvPr>
          <p:cNvPicPr>
            <a:picLocks noChangeAspect="1"/>
          </p:cNvPicPr>
          <p:nvPr/>
        </p:nvPicPr>
        <p:blipFill rotWithShape="1">
          <a:blip r:embed="rId3"/>
          <a:srcRect l="70173"/>
          <a:stretch/>
        </p:blipFill>
        <p:spPr>
          <a:xfrm>
            <a:off x="5855481" y="2668963"/>
            <a:ext cx="1348646" cy="1453865"/>
          </a:xfrm>
          <a:prstGeom prst="rect">
            <a:avLst/>
          </a:prstGeom>
        </p:spPr>
      </p:pic>
      <p:pic>
        <p:nvPicPr>
          <p:cNvPr id="7" name="Picture 6">
            <a:extLst>
              <a:ext uri="{FF2B5EF4-FFF2-40B4-BE49-F238E27FC236}">
                <a16:creationId xmlns:a16="http://schemas.microsoft.com/office/drawing/2014/main" id="{614FFC65-C042-F94D-A273-0FBE00AE384A}"/>
              </a:ext>
            </a:extLst>
          </p:cNvPr>
          <p:cNvPicPr>
            <a:picLocks noChangeAspect="1"/>
          </p:cNvPicPr>
          <p:nvPr/>
        </p:nvPicPr>
        <p:blipFill rotWithShape="1">
          <a:blip r:embed="rId3"/>
          <a:srcRect l="15359" r="69844"/>
          <a:stretch/>
        </p:blipFill>
        <p:spPr>
          <a:xfrm>
            <a:off x="2906197" y="2668963"/>
            <a:ext cx="669077" cy="1453865"/>
          </a:xfrm>
          <a:prstGeom prst="rect">
            <a:avLst/>
          </a:prstGeom>
        </p:spPr>
      </p:pic>
      <p:sp>
        <p:nvSpPr>
          <p:cNvPr id="9" name="TextBox 8">
            <a:extLst>
              <a:ext uri="{FF2B5EF4-FFF2-40B4-BE49-F238E27FC236}">
                <a16:creationId xmlns:a16="http://schemas.microsoft.com/office/drawing/2014/main" id="{3F46970C-63B8-5B4A-9AA6-A935F2745FAB}"/>
              </a:ext>
            </a:extLst>
          </p:cNvPr>
          <p:cNvSpPr txBox="1"/>
          <p:nvPr/>
        </p:nvSpPr>
        <p:spPr>
          <a:xfrm>
            <a:off x="1627726" y="3998033"/>
            <a:ext cx="957039" cy="338554"/>
          </a:xfrm>
          <a:prstGeom prst="rect">
            <a:avLst/>
          </a:prstGeom>
          <a:noFill/>
        </p:spPr>
        <p:txBody>
          <a:bodyPr wrap="square" rtlCol="0">
            <a:spAutoFit/>
          </a:bodyPr>
          <a:lstStyle/>
          <a:p>
            <a:r>
              <a:rPr lang="en-US" sz="1600" dirty="0"/>
              <a:t>Benign</a:t>
            </a:r>
          </a:p>
        </p:txBody>
      </p:sp>
      <p:sp>
        <p:nvSpPr>
          <p:cNvPr id="11" name="TextBox 10">
            <a:extLst>
              <a:ext uri="{FF2B5EF4-FFF2-40B4-BE49-F238E27FC236}">
                <a16:creationId xmlns:a16="http://schemas.microsoft.com/office/drawing/2014/main" id="{2F812EAF-93B0-B440-B8D0-90331CF122B6}"/>
              </a:ext>
            </a:extLst>
          </p:cNvPr>
          <p:cNvSpPr txBox="1"/>
          <p:nvPr/>
        </p:nvSpPr>
        <p:spPr>
          <a:xfrm>
            <a:off x="2685835" y="4012064"/>
            <a:ext cx="1294150" cy="338554"/>
          </a:xfrm>
          <a:prstGeom prst="rect">
            <a:avLst/>
          </a:prstGeom>
          <a:noFill/>
        </p:spPr>
        <p:txBody>
          <a:bodyPr wrap="square" rtlCol="0">
            <a:spAutoFit/>
          </a:bodyPr>
          <a:lstStyle/>
          <a:p>
            <a:r>
              <a:rPr lang="en-US" sz="1600" dirty="0"/>
              <a:t>Suspicious</a:t>
            </a:r>
          </a:p>
        </p:txBody>
      </p:sp>
      <p:sp>
        <p:nvSpPr>
          <p:cNvPr id="14" name="TextBox 13">
            <a:extLst>
              <a:ext uri="{FF2B5EF4-FFF2-40B4-BE49-F238E27FC236}">
                <a16:creationId xmlns:a16="http://schemas.microsoft.com/office/drawing/2014/main" id="{5AC2497A-D706-8047-96D4-A9C159912D63}"/>
              </a:ext>
            </a:extLst>
          </p:cNvPr>
          <p:cNvSpPr txBox="1"/>
          <p:nvPr/>
        </p:nvSpPr>
        <p:spPr>
          <a:xfrm>
            <a:off x="6196973" y="4007432"/>
            <a:ext cx="860318" cy="338554"/>
          </a:xfrm>
          <a:prstGeom prst="rect">
            <a:avLst/>
          </a:prstGeom>
          <a:noFill/>
        </p:spPr>
        <p:txBody>
          <a:bodyPr wrap="square" rtlCol="0">
            <a:spAutoFit/>
          </a:bodyPr>
          <a:lstStyle/>
          <a:p>
            <a:r>
              <a:rPr lang="en-US" sz="1600" dirty="0"/>
              <a:t>Benign</a:t>
            </a:r>
          </a:p>
        </p:txBody>
      </p:sp>
      <p:pic>
        <p:nvPicPr>
          <p:cNvPr id="10" name="Picture 9">
            <a:extLst>
              <a:ext uri="{FF2B5EF4-FFF2-40B4-BE49-F238E27FC236}">
                <a16:creationId xmlns:a16="http://schemas.microsoft.com/office/drawing/2014/main" id="{2987AC37-C268-E049-9492-126307BAEB05}"/>
              </a:ext>
            </a:extLst>
          </p:cNvPr>
          <p:cNvPicPr>
            <a:picLocks noChangeAspect="1"/>
          </p:cNvPicPr>
          <p:nvPr/>
        </p:nvPicPr>
        <p:blipFill>
          <a:blip r:embed="rId4"/>
          <a:stretch>
            <a:fillRect/>
          </a:stretch>
        </p:blipFill>
        <p:spPr>
          <a:xfrm>
            <a:off x="4150727" y="2653577"/>
            <a:ext cx="1251324" cy="1469252"/>
          </a:xfrm>
          <a:prstGeom prst="rect">
            <a:avLst/>
          </a:prstGeom>
        </p:spPr>
      </p:pic>
      <p:sp>
        <p:nvSpPr>
          <p:cNvPr id="15" name="TextBox 14">
            <a:extLst>
              <a:ext uri="{FF2B5EF4-FFF2-40B4-BE49-F238E27FC236}">
                <a16:creationId xmlns:a16="http://schemas.microsoft.com/office/drawing/2014/main" id="{DA88078E-2A3D-C745-98C6-979EE3A5331F}"/>
              </a:ext>
            </a:extLst>
          </p:cNvPr>
          <p:cNvSpPr txBox="1"/>
          <p:nvPr/>
        </p:nvSpPr>
        <p:spPr>
          <a:xfrm>
            <a:off x="4260976" y="4007432"/>
            <a:ext cx="1294150" cy="338554"/>
          </a:xfrm>
          <a:prstGeom prst="rect">
            <a:avLst/>
          </a:prstGeom>
          <a:noFill/>
        </p:spPr>
        <p:txBody>
          <a:bodyPr wrap="square" rtlCol="0">
            <a:spAutoFit/>
          </a:bodyPr>
          <a:lstStyle/>
          <a:p>
            <a:r>
              <a:rPr lang="en-US" sz="1600" dirty="0"/>
              <a:t>Suspicious</a:t>
            </a:r>
          </a:p>
        </p:txBody>
      </p:sp>
    </p:spTree>
    <p:extLst>
      <p:ext uri="{BB962C8B-B14F-4D97-AF65-F5344CB8AC3E}">
        <p14:creationId xmlns:p14="http://schemas.microsoft.com/office/powerpoint/2010/main" val="516388188"/>
      </p:ext>
    </p:extLst>
  </p:cSld>
  <p:clrMapOvr>
    <a:masterClrMapping/>
  </p:clrMapOvr>
  <mc:AlternateContent xmlns:mc="http://schemas.openxmlformats.org/markup-compatibility/2006" xmlns:p14="http://schemas.microsoft.com/office/powerpoint/2010/main">
    <mc:Choice Requires="p14">
      <p:transition spd="slow" p14:dur="2000" advTm="5192"/>
    </mc:Choice>
    <mc:Fallback xmlns="">
      <p:transition spd="slow" advTm="519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D57231-DE29-484C-806C-E1B7521C20AC}"/>
              </a:ext>
            </a:extLst>
          </p:cNvPr>
          <p:cNvSpPr>
            <a:spLocks noGrp="1"/>
          </p:cNvSpPr>
          <p:nvPr>
            <p:ph type="body" sz="half" idx="2"/>
          </p:nvPr>
        </p:nvSpPr>
        <p:spPr>
          <a:xfrm>
            <a:off x="316523" y="1267968"/>
            <a:ext cx="8639908" cy="3374370"/>
          </a:xfrm>
        </p:spPr>
        <p:txBody>
          <a:bodyPr>
            <a:normAutofit fontScale="92500" lnSpcReduction="10000"/>
          </a:bodyPr>
          <a:lstStyle/>
          <a:p>
            <a:pPr marL="342900" indent="-342900">
              <a:buFont typeface="Arial" panose="020B0604020202020204" pitchFamily="34" charset="0"/>
              <a:buChar char="•"/>
            </a:pPr>
            <a:r>
              <a:rPr lang="en-US" sz="2200" dirty="0"/>
              <a:t>Review-based Features: </a:t>
            </a:r>
          </a:p>
          <a:p>
            <a:pPr lvl="1"/>
            <a:r>
              <a:rPr lang="en-US" sz="1800" dirty="0"/>
              <a:t>n-grams, Similarity Score, Sentiment, Text Length, and Review Usefulness</a:t>
            </a:r>
          </a:p>
          <a:p>
            <a:pPr marL="800100" lvl="1"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2200" dirty="0"/>
              <a:t>Author-based Features: </a:t>
            </a:r>
          </a:p>
          <a:p>
            <a:pPr lvl="1"/>
            <a:r>
              <a:rPr lang="en-US" sz="1800" dirty="0"/>
              <a:t>Author Overall Review Stars Distribution, Author “Fresh” Review Stars Distribution, Friend Count, Elite Score, Author Review Count, Author Star Similarity, Overall Author Usefulness, and Fresh Author Usefulness</a:t>
            </a:r>
          </a:p>
          <a:p>
            <a:pPr marL="800100" lvl="1"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2200" dirty="0"/>
              <a:t>Business-based Features: </a:t>
            </a:r>
          </a:p>
          <a:p>
            <a:pPr lvl="1"/>
            <a:r>
              <a:rPr lang="en-US" sz="1800" dirty="0"/>
              <a:t>Business Overall Review Stars Distribution, Business Fresh Review Stars Distribution, Business Fresh Review Stars Distribution, and Business Star Similarity </a:t>
            </a:r>
          </a:p>
          <a:p>
            <a:pPr marL="342900" indent="-342900">
              <a:buFont typeface="Arial" panose="020B0604020202020204" pitchFamily="34" charset="0"/>
              <a:buChar char="•"/>
            </a:pPr>
            <a:endParaRPr lang="en-US" dirty="0"/>
          </a:p>
          <a:p>
            <a:endParaRPr lang="en-US" dirty="0"/>
          </a:p>
        </p:txBody>
      </p:sp>
      <p:sp>
        <p:nvSpPr>
          <p:cNvPr id="3" name="Title 2">
            <a:extLst>
              <a:ext uri="{FF2B5EF4-FFF2-40B4-BE49-F238E27FC236}">
                <a16:creationId xmlns:a16="http://schemas.microsoft.com/office/drawing/2014/main" id="{C0661262-685D-2C45-9340-8C143C902568}"/>
              </a:ext>
            </a:extLst>
          </p:cNvPr>
          <p:cNvSpPr>
            <a:spLocks noGrp="1"/>
          </p:cNvSpPr>
          <p:nvPr>
            <p:ph type="title"/>
          </p:nvPr>
        </p:nvSpPr>
        <p:spPr>
          <a:xfrm>
            <a:off x="316523" y="205979"/>
            <a:ext cx="8487507" cy="857250"/>
          </a:xfrm>
        </p:spPr>
        <p:txBody>
          <a:bodyPr>
            <a:noAutofit/>
          </a:bodyPr>
          <a:lstStyle/>
          <a:p>
            <a:r>
              <a:rPr lang="en-US" sz="2800" dirty="0" err="1"/>
              <a:t>OneReview</a:t>
            </a:r>
            <a:r>
              <a:rPr lang="en-US" sz="2800" dirty="0"/>
              <a:t> employs machine learning to identify fake reviews within the suspicious review set</a:t>
            </a:r>
          </a:p>
        </p:txBody>
      </p:sp>
    </p:spTree>
    <p:extLst>
      <p:ext uri="{BB962C8B-B14F-4D97-AF65-F5344CB8AC3E}">
        <p14:creationId xmlns:p14="http://schemas.microsoft.com/office/powerpoint/2010/main" val="1680919550"/>
      </p:ext>
    </p:extLst>
  </p:cSld>
  <p:clrMapOvr>
    <a:masterClrMapping/>
  </p:clrMapOvr>
  <mc:AlternateContent xmlns:mc="http://schemas.openxmlformats.org/markup-compatibility/2006" xmlns:p14="http://schemas.microsoft.com/office/powerpoint/2010/main">
    <mc:Choice Requires="p14">
      <p:transition spd="slow" p14:dur="2000" advTm="790"/>
    </mc:Choice>
    <mc:Fallback xmlns="">
      <p:transition spd="slow" advTm="79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3A6005-7F69-BF4A-9A8F-A152288D14C7}"/>
              </a:ext>
            </a:extLst>
          </p:cNvPr>
          <p:cNvSpPr>
            <a:spLocks noGrp="1"/>
          </p:cNvSpPr>
          <p:nvPr>
            <p:ph type="body" sz="half" idx="2"/>
          </p:nvPr>
        </p:nvSpPr>
        <p:spPr/>
        <p:txBody>
          <a:bodyPr>
            <a:normAutofit fontScale="92500" lnSpcReduction="10000"/>
          </a:bodyPr>
          <a:lstStyle/>
          <a:p>
            <a:pPr marL="342900" indent="-342900">
              <a:buFont typeface="Arial" panose="020B0604020202020204" pitchFamily="34" charset="0"/>
              <a:buChar char="•"/>
            </a:pPr>
            <a:r>
              <a:rPr lang="en-US" dirty="0"/>
              <a:t>Obtaining Fraudulent Labeled Data:</a:t>
            </a:r>
          </a:p>
          <a:p>
            <a:pPr marL="800100" lvl="1" indent="-342900">
              <a:buFont typeface="Arial" panose="020B0604020202020204" pitchFamily="34" charset="0"/>
              <a:buChar char="•"/>
            </a:pPr>
            <a:r>
              <a:rPr lang="en-US" sz="1900" dirty="0"/>
              <a:t>379 Yelp “Not Recommended” reviews that are also among suspicious reviews </a:t>
            </a:r>
          </a:p>
          <a:p>
            <a:pPr marL="800100" lvl="1" indent="-342900">
              <a:buFont typeface="Arial" panose="020B0604020202020204" pitchFamily="34" charset="0"/>
              <a:buChar char="•"/>
            </a:pPr>
            <a:r>
              <a:rPr lang="en-US" sz="1900" dirty="0"/>
              <a:t>370 Yelp-to-Yelp duplicate reviews, and </a:t>
            </a:r>
          </a:p>
          <a:p>
            <a:pPr marL="800100" lvl="1" indent="-342900">
              <a:buFont typeface="Arial" panose="020B0604020202020204" pitchFamily="34" charset="0"/>
              <a:buChar char="•"/>
            </a:pPr>
            <a:r>
              <a:rPr lang="en-US" sz="1900" dirty="0"/>
              <a:t>92 crowd-labeled fraudulent reviews (Amazon Mechanical Turk)</a:t>
            </a:r>
          </a:p>
          <a:p>
            <a:pPr marL="800100" lvl="1" indent="-342900">
              <a:buFont typeface="Arial" panose="020B0604020202020204" pitchFamily="34" charset="0"/>
              <a:buChar char="•"/>
            </a:pPr>
            <a:endParaRPr lang="en-US" dirty="0"/>
          </a:p>
          <a:p>
            <a:pPr lvl="1"/>
            <a:endParaRPr lang="en-US" dirty="0"/>
          </a:p>
          <a:p>
            <a:pPr marL="342900" indent="-342900">
              <a:buFont typeface="Arial" panose="020B0604020202020204" pitchFamily="34" charset="0"/>
              <a:buChar char="•"/>
            </a:pPr>
            <a:r>
              <a:rPr lang="en-US" dirty="0"/>
              <a:t>Obtaining Benign Labeled Data</a:t>
            </a:r>
          </a:p>
          <a:p>
            <a:pPr marL="800100" lvl="1" indent="-342900">
              <a:buFont typeface="Arial" panose="020B0604020202020204" pitchFamily="34" charset="0"/>
              <a:buChar char="•"/>
            </a:pPr>
            <a:r>
              <a:rPr lang="en-US" sz="1900" dirty="0"/>
              <a:t>46K useful reviews by Elites</a:t>
            </a:r>
          </a:p>
          <a:p>
            <a:pPr marL="800100" lvl="1" indent="-342900">
              <a:buFont typeface="Arial" panose="020B0604020202020204" pitchFamily="34" charset="0"/>
              <a:buChar char="•"/>
            </a:pPr>
            <a:r>
              <a:rPr lang="en-US" sz="1900" dirty="0"/>
              <a:t>614 reviews by trusted real-life acquaintances</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6A638413-6B5E-3649-9C60-19B674FB5AC4}"/>
              </a:ext>
            </a:extLst>
          </p:cNvPr>
          <p:cNvSpPr>
            <a:spLocks noGrp="1"/>
          </p:cNvSpPr>
          <p:nvPr>
            <p:ph type="title"/>
          </p:nvPr>
        </p:nvSpPr>
        <p:spPr/>
        <p:txBody>
          <a:bodyPr/>
          <a:lstStyle/>
          <a:p>
            <a:r>
              <a:rPr lang="en-US" dirty="0"/>
              <a:t>Ground truth dataset</a:t>
            </a:r>
          </a:p>
        </p:txBody>
      </p:sp>
    </p:spTree>
    <p:extLst>
      <p:ext uri="{BB962C8B-B14F-4D97-AF65-F5344CB8AC3E}">
        <p14:creationId xmlns:p14="http://schemas.microsoft.com/office/powerpoint/2010/main" val="717447112"/>
      </p:ext>
    </p:extLst>
  </p:cSld>
  <p:clrMapOvr>
    <a:masterClrMapping/>
  </p:clrMapOvr>
  <mc:AlternateContent xmlns:mc="http://schemas.openxmlformats.org/markup-compatibility/2006" xmlns:p14="http://schemas.microsoft.com/office/powerpoint/2010/main">
    <mc:Choice Requires="p14">
      <p:transition spd="slow" p14:dur="2000" advTm="2047"/>
    </mc:Choice>
    <mc:Fallback xmlns="">
      <p:transition spd="slow" advTm="204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03F4DF-D8A5-F04F-AB5E-FD01ED0E3A7F}"/>
              </a:ext>
            </a:extLst>
          </p:cNvPr>
          <p:cNvSpPr>
            <a:spLocks noGrp="1"/>
          </p:cNvSpPr>
          <p:nvPr>
            <p:ph type="body" sz="half" idx="2"/>
          </p:nvPr>
        </p:nvSpPr>
        <p:spPr>
          <a:xfrm>
            <a:off x="573024" y="1267969"/>
            <a:ext cx="8010143" cy="1545570"/>
          </a:xfrm>
        </p:spPr>
        <p:txBody>
          <a:bodyPr>
            <a:normAutofit fontScale="92500" lnSpcReduction="10000"/>
          </a:bodyPr>
          <a:lstStyle/>
          <a:p>
            <a:pPr marL="342900" indent="-342900">
              <a:buFont typeface="Arial" panose="020B0604020202020204" pitchFamily="34" charset="0"/>
              <a:buChar char="•"/>
            </a:pPr>
            <a:r>
              <a:rPr lang="en-US" dirty="0"/>
              <a:t>Random Forest</a:t>
            </a:r>
          </a:p>
          <a:p>
            <a:pPr marL="342900" indent="-342900">
              <a:buFont typeface="Arial" panose="020B0604020202020204" pitchFamily="34" charset="0"/>
              <a:buChar char="•"/>
            </a:pPr>
            <a:r>
              <a:rPr lang="en-US" dirty="0"/>
              <a:t>Unbalanced dataset: 4,814 genuine and 841 fake reviews </a:t>
            </a:r>
          </a:p>
          <a:p>
            <a:pPr marL="342900" indent="-342900">
              <a:buFont typeface="Arial" panose="020B0604020202020204" pitchFamily="34" charset="0"/>
              <a:buChar char="•"/>
            </a:pPr>
            <a:r>
              <a:rPr lang="en-US" dirty="0"/>
              <a:t>k-fold cross validation, k=5</a:t>
            </a:r>
          </a:p>
          <a:p>
            <a:r>
              <a:rPr lang="en-US" dirty="0"/>
              <a:t> </a:t>
            </a:r>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66DE8D2B-700D-2C4A-AFAC-D3C255161F7C}"/>
              </a:ext>
            </a:extLst>
          </p:cNvPr>
          <p:cNvSpPr>
            <a:spLocks noGrp="1"/>
          </p:cNvSpPr>
          <p:nvPr>
            <p:ph type="title"/>
          </p:nvPr>
        </p:nvSpPr>
        <p:spPr/>
        <p:txBody>
          <a:bodyPr/>
          <a:lstStyle/>
          <a:p>
            <a:r>
              <a:rPr lang="en-US" dirty="0"/>
              <a:t>Classification</a:t>
            </a:r>
          </a:p>
        </p:txBody>
      </p:sp>
      <p:pic>
        <p:nvPicPr>
          <p:cNvPr id="4" name="Picture 3">
            <a:extLst>
              <a:ext uri="{FF2B5EF4-FFF2-40B4-BE49-F238E27FC236}">
                <a16:creationId xmlns:a16="http://schemas.microsoft.com/office/drawing/2014/main" id="{9DC2B939-AE33-9249-A782-F9E450BA8147}"/>
              </a:ext>
            </a:extLst>
          </p:cNvPr>
          <p:cNvPicPr>
            <a:picLocks noChangeAspect="1"/>
          </p:cNvPicPr>
          <p:nvPr/>
        </p:nvPicPr>
        <p:blipFill>
          <a:blip r:embed="rId3"/>
          <a:stretch>
            <a:fillRect/>
          </a:stretch>
        </p:blipFill>
        <p:spPr>
          <a:xfrm>
            <a:off x="1230219" y="2678310"/>
            <a:ext cx="6695752" cy="1104069"/>
          </a:xfrm>
          <a:prstGeom prst="rect">
            <a:avLst/>
          </a:prstGeom>
        </p:spPr>
      </p:pic>
      <p:graphicFrame>
        <p:nvGraphicFramePr>
          <p:cNvPr id="6" name="Table 5">
            <a:extLst>
              <a:ext uri="{FF2B5EF4-FFF2-40B4-BE49-F238E27FC236}">
                <a16:creationId xmlns:a16="http://schemas.microsoft.com/office/drawing/2014/main" id="{C7660C6C-740F-E746-BAD5-CBAB1113D7FD}"/>
              </a:ext>
            </a:extLst>
          </p:cNvPr>
          <p:cNvGraphicFramePr>
            <a:graphicFrameLocks noGrp="1"/>
          </p:cNvGraphicFramePr>
          <p:nvPr>
            <p:extLst>
              <p:ext uri="{D42A27DB-BD31-4B8C-83A1-F6EECF244321}">
                <p14:modId xmlns:p14="http://schemas.microsoft.com/office/powerpoint/2010/main" val="3382329904"/>
              </p:ext>
            </p:extLst>
          </p:nvPr>
        </p:nvGraphicFramePr>
        <p:xfrm>
          <a:off x="31552144" y="7209700"/>
          <a:ext cx="11228712" cy="2868930"/>
        </p:xfrm>
        <a:graphic>
          <a:graphicData uri="http://schemas.openxmlformats.org/drawingml/2006/table">
            <a:tbl>
              <a:tblPr firstRow="1" bandRow="1">
                <a:tableStyleId>{8EC20E35-A176-4012-BC5E-935CFFF8708E}</a:tableStyleId>
              </a:tblPr>
              <a:tblGrid>
                <a:gridCol w="1622421">
                  <a:extLst>
                    <a:ext uri="{9D8B030D-6E8A-4147-A177-3AD203B41FA5}">
                      <a16:colId xmlns:a16="http://schemas.microsoft.com/office/drawing/2014/main" val="20000"/>
                    </a:ext>
                  </a:extLst>
                </a:gridCol>
                <a:gridCol w="2297851">
                  <a:extLst>
                    <a:ext uri="{9D8B030D-6E8A-4147-A177-3AD203B41FA5}">
                      <a16:colId xmlns:a16="http://schemas.microsoft.com/office/drawing/2014/main" val="20001"/>
                    </a:ext>
                  </a:extLst>
                </a:gridCol>
                <a:gridCol w="2425508">
                  <a:extLst>
                    <a:ext uri="{9D8B030D-6E8A-4147-A177-3AD203B41FA5}">
                      <a16:colId xmlns:a16="http://schemas.microsoft.com/office/drawing/2014/main" val="20002"/>
                    </a:ext>
                  </a:extLst>
                </a:gridCol>
                <a:gridCol w="2365076">
                  <a:extLst>
                    <a:ext uri="{9D8B030D-6E8A-4147-A177-3AD203B41FA5}">
                      <a16:colId xmlns:a16="http://schemas.microsoft.com/office/drawing/2014/main" val="1750075205"/>
                    </a:ext>
                  </a:extLst>
                </a:gridCol>
                <a:gridCol w="2517856">
                  <a:extLst>
                    <a:ext uri="{9D8B030D-6E8A-4147-A177-3AD203B41FA5}">
                      <a16:colId xmlns:a16="http://schemas.microsoft.com/office/drawing/2014/main" val="3126721060"/>
                    </a:ext>
                  </a:extLst>
                </a:gridCol>
              </a:tblGrid>
              <a:tr h="582930">
                <a:tc>
                  <a:txBody>
                    <a:bodyPr/>
                    <a:lstStyle/>
                    <a:p>
                      <a:pPr algn="l"/>
                      <a:r>
                        <a:rPr lang="en-US" sz="2800" dirty="0"/>
                        <a:t>Features</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solidFill>
                      <a:srgbClr val="1E41A0"/>
                    </a:solidFill>
                  </a:tcPr>
                </a:tc>
                <a:tc>
                  <a:txBody>
                    <a:bodyPr/>
                    <a:lstStyle/>
                    <a:p>
                      <a:pPr algn="l"/>
                      <a:r>
                        <a:rPr lang="en-US" sz="2800" dirty="0"/>
                        <a:t>Accuracy</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solidFill>
                      <a:srgbClr val="1E41A0"/>
                    </a:solidFill>
                  </a:tcPr>
                </a:tc>
                <a:tc>
                  <a:txBody>
                    <a:bodyPr/>
                    <a:lstStyle/>
                    <a:p>
                      <a:pPr algn="l"/>
                      <a:r>
                        <a:rPr lang="en-US" sz="2800" dirty="0"/>
                        <a:t>F1-score</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solidFill>
                      <a:srgbClr val="1E41A0"/>
                    </a:solidFill>
                  </a:tcPr>
                </a:tc>
                <a:tc>
                  <a:txBody>
                    <a:bodyPr/>
                    <a:lstStyle/>
                    <a:p>
                      <a:pPr algn="l"/>
                      <a:r>
                        <a:rPr lang="en-US" sz="2800" dirty="0"/>
                        <a:t>Precision</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solidFill>
                      <a:srgbClr val="1E41A0"/>
                    </a:solidFill>
                  </a:tcPr>
                </a:tc>
                <a:tc>
                  <a:txBody>
                    <a:bodyPr/>
                    <a:lstStyle/>
                    <a:p>
                      <a:pPr algn="l"/>
                      <a:r>
                        <a:rPr lang="en-US" sz="2800" dirty="0"/>
                        <a:t>Recall</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solidFill>
                      <a:srgbClr val="1E41A0"/>
                    </a:solidFill>
                  </a:tcPr>
                </a:tc>
                <a:extLst>
                  <a:ext uri="{0D108BD9-81ED-4DB2-BD59-A6C34878D82A}">
                    <a16:rowId xmlns:a16="http://schemas.microsoft.com/office/drawing/2014/main" val="10000"/>
                  </a:ext>
                </a:extLst>
              </a:tr>
              <a:tr h="582930">
                <a:tc>
                  <a:txBody>
                    <a:bodyPr/>
                    <a:lstStyle/>
                    <a:p>
                      <a:pPr algn="ctr"/>
                      <a:r>
                        <a:rPr lang="en-US" sz="2800" dirty="0"/>
                        <a:t>All</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t>0.97 (+/- 0.01)</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t>0.90 (+/- 0.04)</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232277" rtl="0" eaLnBrk="1" fontAlgn="auto" latinLnBrk="0" hangingPunct="1">
                        <a:lnSpc>
                          <a:spcPct val="100000"/>
                        </a:lnSpc>
                        <a:spcBef>
                          <a:spcPts val="0"/>
                        </a:spcBef>
                        <a:spcAft>
                          <a:spcPts val="0"/>
                        </a:spcAft>
                        <a:buClrTx/>
                        <a:buSzTx/>
                        <a:buFontTx/>
                        <a:buNone/>
                        <a:tabLst/>
                        <a:defRPr/>
                      </a:pPr>
                      <a:r>
                        <a:rPr lang="en-US" sz="2800" dirty="0"/>
                        <a:t>0.91 (+/- 0.03)</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232277" rtl="0" eaLnBrk="1" fontAlgn="auto" latinLnBrk="0" hangingPunct="1">
                        <a:lnSpc>
                          <a:spcPct val="100000"/>
                        </a:lnSpc>
                        <a:spcBef>
                          <a:spcPts val="0"/>
                        </a:spcBef>
                        <a:spcAft>
                          <a:spcPts val="0"/>
                        </a:spcAft>
                        <a:buClrTx/>
                        <a:buSzTx/>
                        <a:buFontTx/>
                        <a:buNone/>
                        <a:tabLst/>
                        <a:defRPr/>
                      </a:pPr>
                      <a:r>
                        <a:rPr lang="en-US" sz="2800" dirty="0"/>
                        <a:t>0.90 (+/- 0.06)</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82930">
                <a:tc>
                  <a:txBody>
                    <a:bodyPr/>
                    <a:lstStyle/>
                    <a:p>
                      <a:pPr algn="ctr"/>
                      <a:r>
                        <a:rPr lang="en-US" sz="2800" dirty="0"/>
                        <a:t>Textual</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t>0.86 (+/- 0.01)</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t>0.59 (+/- 0.05)</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232277" rtl="0" eaLnBrk="1" fontAlgn="auto" latinLnBrk="0" hangingPunct="1">
                        <a:lnSpc>
                          <a:spcPct val="100000"/>
                        </a:lnSpc>
                        <a:spcBef>
                          <a:spcPts val="0"/>
                        </a:spcBef>
                        <a:spcAft>
                          <a:spcPts val="0"/>
                        </a:spcAft>
                        <a:buClrTx/>
                        <a:buSzTx/>
                        <a:buFontTx/>
                        <a:buNone/>
                        <a:tabLst/>
                        <a:defRPr/>
                      </a:pPr>
                      <a:r>
                        <a:rPr lang="en-US" sz="2800" dirty="0"/>
                        <a:t>0.55 (+/- 0.05)</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232277" rtl="0" eaLnBrk="1" fontAlgn="auto" latinLnBrk="0" hangingPunct="1">
                        <a:lnSpc>
                          <a:spcPct val="100000"/>
                        </a:lnSpc>
                        <a:spcBef>
                          <a:spcPts val="0"/>
                        </a:spcBef>
                        <a:spcAft>
                          <a:spcPts val="0"/>
                        </a:spcAft>
                        <a:buClrTx/>
                        <a:buSzTx/>
                        <a:buFontTx/>
                        <a:buNone/>
                        <a:tabLst/>
                        <a:defRPr/>
                      </a:pPr>
                      <a:r>
                        <a:rPr lang="en-US" sz="2800" dirty="0"/>
                        <a:t>0.64 (+/- 0.11)</a:t>
                      </a:r>
                    </a:p>
                  </a:txBody>
                  <a:tcPr marL="102870" marR="102870" marT="51435" marB="51435">
                    <a:lnL w="12700" cap="flat" cmpd="sng" algn="ctr">
                      <a:solidFill>
                        <a:srgbClr val="1E41A0"/>
                      </a:solidFill>
                      <a:prstDash val="solid"/>
                      <a:round/>
                      <a:headEnd type="none" w="med" len="med"/>
                      <a:tailEnd type="none" w="med" len="med"/>
                    </a:lnL>
                    <a:lnR w="12700" cap="flat" cmpd="sng" algn="ctr">
                      <a:solidFill>
                        <a:srgbClr val="1E41A0"/>
                      </a:solidFill>
                      <a:prstDash val="solid"/>
                      <a:round/>
                      <a:headEnd type="none" w="med" len="med"/>
                      <a:tailEnd type="none" w="med" len="med"/>
                    </a:lnR>
                    <a:lnT w="12700" cap="flat" cmpd="sng" algn="ctr">
                      <a:solidFill>
                        <a:srgbClr val="1E41A0"/>
                      </a:solidFill>
                      <a:prstDash val="solid"/>
                      <a:round/>
                      <a:headEnd type="none" w="med" len="med"/>
                      <a:tailEnd type="none" w="med" len="med"/>
                    </a:lnT>
                    <a:lnB w="12700" cap="flat" cmpd="sng" algn="ctr">
                      <a:solidFill>
                        <a:srgbClr val="1E41A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18835960"/>
      </p:ext>
    </p:extLst>
  </p:cSld>
  <p:clrMapOvr>
    <a:masterClrMapping/>
  </p:clrMapOvr>
  <mc:AlternateContent xmlns:mc="http://schemas.openxmlformats.org/markup-compatibility/2006" xmlns:p14="http://schemas.microsoft.com/office/powerpoint/2010/main">
    <mc:Choice Requires="p14">
      <p:transition spd="slow" p14:dur="2000" advTm="5426"/>
    </mc:Choice>
    <mc:Fallback xmlns="">
      <p:transition spd="slow" advTm="542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485CE7-5277-3147-9A9C-67DD15A9301B}"/>
              </a:ext>
            </a:extLst>
          </p:cNvPr>
          <p:cNvSpPr>
            <a:spLocks noGrp="1"/>
          </p:cNvSpPr>
          <p:nvPr>
            <p:ph type="body" sz="half" idx="2"/>
          </p:nvPr>
        </p:nvSpPr>
        <p:spPr>
          <a:xfrm>
            <a:off x="573024" y="1267968"/>
            <a:ext cx="8202266" cy="3128793"/>
          </a:xfrm>
        </p:spPr>
        <p:txBody>
          <a:bodyPr>
            <a:normAutofit/>
          </a:bodyPr>
          <a:lstStyle/>
          <a:p>
            <a:pPr marL="342900" indent="-342900">
              <a:buFont typeface="Arial" panose="020B0604020202020204" pitchFamily="34" charset="0"/>
              <a:buChar char="•"/>
            </a:pPr>
            <a:r>
              <a:rPr lang="en-US" sz="2000" dirty="0" err="1"/>
              <a:t>MeanVar</a:t>
            </a:r>
            <a:r>
              <a:rPr lang="en-US" sz="2000" dirty="0"/>
              <a:t> PELT method (with penalty=p) detected </a:t>
            </a:r>
            <a:r>
              <a:rPr lang="en-US" sz="2000" dirty="0">
                <a:solidFill>
                  <a:schemeClr val="tx2"/>
                </a:solidFill>
              </a:rPr>
              <a:t>about </a:t>
            </a:r>
            <a:r>
              <a:rPr lang="en-US" sz="2000" i="1" dirty="0">
                <a:solidFill>
                  <a:schemeClr val="tx2"/>
                </a:solidFill>
              </a:rPr>
              <a:t>30K </a:t>
            </a:r>
            <a:r>
              <a:rPr lang="en-US" sz="2000" dirty="0">
                <a:solidFill>
                  <a:schemeClr val="tx2"/>
                </a:solidFill>
              </a:rPr>
              <a:t>change points.</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Change Point Analyzer identified </a:t>
            </a:r>
            <a:r>
              <a:rPr lang="en-US" sz="2000" dirty="0">
                <a:solidFill>
                  <a:schemeClr val="accent6"/>
                </a:solidFill>
              </a:rPr>
              <a:t>about </a:t>
            </a:r>
            <a:r>
              <a:rPr lang="en-US" sz="2000" i="1" dirty="0">
                <a:solidFill>
                  <a:schemeClr val="accent6"/>
                </a:solidFill>
              </a:rPr>
              <a:t>26K </a:t>
            </a:r>
            <a:r>
              <a:rPr lang="en-US" sz="2000" dirty="0">
                <a:solidFill>
                  <a:schemeClr val="accent6"/>
                </a:solidFill>
              </a:rPr>
              <a:t>change points as suspicious</a:t>
            </a:r>
            <a:r>
              <a:rPr lang="en-US" sz="2000" dirty="0"/>
              <a:t>, which consists of about </a:t>
            </a:r>
            <a:r>
              <a:rPr lang="en-US" sz="2000" i="1" dirty="0">
                <a:solidFill>
                  <a:schemeClr val="accent6"/>
                </a:solidFill>
              </a:rPr>
              <a:t>73K </a:t>
            </a:r>
            <a:r>
              <a:rPr lang="en-US" sz="2000" dirty="0">
                <a:solidFill>
                  <a:schemeClr val="accent6"/>
                </a:solidFill>
              </a:rPr>
              <a:t>suspicious reviews</a:t>
            </a:r>
            <a:r>
              <a:rPr lang="en-US" sz="2000" i="1" dirty="0"/>
              <a:t>.</a:t>
            </a:r>
          </a:p>
          <a:p>
            <a:pPr marL="342900" indent="-342900">
              <a:buFont typeface="Arial" panose="020B0604020202020204" pitchFamily="34" charset="0"/>
              <a:buChar char="•"/>
            </a:pPr>
            <a:endParaRPr lang="en-US" sz="2000" i="1" dirty="0"/>
          </a:p>
          <a:p>
            <a:pPr marL="342900" indent="-342900">
              <a:buFont typeface="Arial" panose="020B0604020202020204" pitchFamily="34" charset="0"/>
              <a:buChar char="•"/>
            </a:pPr>
            <a:r>
              <a:rPr lang="en-US" sz="2000" dirty="0"/>
              <a:t>The machine learning classifier </a:t>
            </a:r>
            <a:r>
              <a:rPr lang="en-US" sz="2000" dirty="0">
                <a:solidFill>
                  <a:srgbClr val="C00000"/>
                </a:solidFill>
              </a:rPr>
              <a:t>detected </a:t>
            </a:r>
            <a:r>
              <a:rPr lang="en-US" sz="2000" i="1" dirty="0">
                <a:solidFill>
                  <a:srgbClr val="C00000"/>
                </a:solidFill>
              </a:rPr>
              <a:t>62K</a:t>
            </a:r>
            <a:r>
              <a:rPr lang="en-US" sz="2000" dirty="0">
                <a:solidFill>
                  <a:srgbClr val="C00000"/>
                </a:solidFill>
              </a:rPr>
              <a:t> fraudulent reviews </a:t>
            </a:r>
            <a:r>
              <a:rPr lang="en-US" sz="2000" dirty="0"/>
              <a:t>(about 85% of the suspicious and </a:t>
            </a:r>
            <a:r>
              <a:rPr lang="en-US" sz="2000" dirty="0">
                <a:solidFill>
                  <a:srgbClr val="C00000"/>
                </a:solidFill>
              </a:rPr>
              <a:t>8% of all the 805K Yelp reviews</a:t>
            </a:r>
            <a:r>
              <a:rPr lang="en-US" sz="2000" dirty="0"/>
              <a:t>.)</a:t>
            </a:r>
          </a:p>
          <a:p>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sz="2000" dirty="0"/>
          </a:p>
        </p:txBody>
      </p:sp>
      <p:sp>
        <p:nvSpPr>
          <p:cNvPr id="3" name="Title 2">
            <a:extLst>
              <a:ext uri="{FF2B5EF4-FFF2-40B4-BE49-F238E27FC236}">
                <a16:creationId xmlns:a16="http://schemas.microsoft.com/office/drawing/2014/main" id="{287E418F-4EEB-1E48-A224-BFB532459B5F}"/>
              </a:ext>
            </a:extLst>
          </p:cNvPr>
          <p:cNvSpPr>
            <a:spLocks noGrp="1"/>
          </p:cNvSpPr>
          <p:nvPr>
            <p:ph type="title"/>
          </p:nvPr>
        </p:nvSpPr>
        <p:spPr/>
        <p:txBody>
          <a:bodyPr>
            <a:normAutofit/>
          </a:bodyPr>
          <a:lstStyle/>
          <a:p>
            <a:r>
              <a:rPr lang="en-US"/>
              <a:t>Impact of Change Point Analysis </a:t>
            </a:r>
            <a:endParaRPr lang="en-US" dirty="0"/>
          </a:p>
        </p:txBody>
      </p:sp>
    </p:spTree>
    <p:extLst>
      <p:ext uri="{BB962C8B-B14F-4D97-AF65-F5344CB8AC3E}">
        <p14:creationId xmlns:p14="http://schemas.microsoft.com/office/powerpoint/2010/main" val="4151863418"/>
      </p:ext>
    </p:extLst>
  </p:cSld>
  <p:clrMapOvr>
    <a:masterClrMapping/>
  </p:clrMapOvr>
  <mc:AlternateContent xmlns:mc="http://schemas.openxmlformats.org/markup-compatibility/2006" xmlns:p14="http://schemas.microsoft.com/office/powerpoint/2010/main">
    <mc:Choice Requires="p14">
      <p:transition spd="slow" p14:dur="2000" advTm="59920"/>
    </mc:Choice>
    <mc:Fallback xmlns="">
      <p:transition spd="slow" advTm="59920"/>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A4A89-CD85-A14C-847D-21D0CB6417FE}"/>
              </a:ext>
            </a:extLst>
          </p:cNvPr>
          <p:cNvSpPr>
            <a:spLocks noGrp="1"/>
          </p:cNvSpPr>
          <p:nvPr>
            <p:ph type="body" sz="half" idx="2"/>
          </p:nvPr>
        </p:nvSpPr>
        <p:spPr>
          <a:xfrm>
            <a:off x="573025" y="1267968"/>
            <a:ext cx="8010142" cy="3093017"/>
          </a:xfrm>
        </p:spPr>
        <p:txBody>
          <a:bodyPr>
            <a:normAutofit/>
          </a:bodyPr>
          <a:lstStyle/>
          <a:p>
            <a:pPr marL="342900" indent="-342900">
              <a:buFont typeface="Arial" panose="020B0604020202020204" pitchFamily="34" charset="0"/>
              <a:buChar char="•"/>
            </a:pPr>
            <a:r>
              <a:rPr lang="en-US" sz="1800" dirty="0"/>
              <a:t>Identified about 58K untrustworthy users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8% of them have more than 40% of their reviews being fraudulent.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12% of them have only posted one review, and it’s fake.</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p:txBody>
      </p:sp>
      <p:sp>
        <p:nvSpPr>
          <p:cNvPr id="3" name="Title 2">
            <a:extLst>
              <a:ext uri="{FF2B5EF4-FFF2-40B4-BE49-F238E27FC236}">
                <a16:creationId xmlns:a16="http://schemas.microsoft.com/office/drawing/2014/main" id="{8DE20A91-B5DA-B245-A1EF-A07241296D23}"/>
              </a:ext>
            </a:extLst>
          </p:cNvPr>
          <p:cNvSpPr>
            <a:spLocks noGrp="1"/>
          </p:cNvSpPr>
          <p:nvPr>
            <p:ph type="title"/>
          </p:nvPr>
        </p:nvSpPr>
        <p:spPr>
          <a:xfrm>
            <a:off x="573024" y="205979"/>
            <a:ext cx="8010143" cy="857250"/>
          </a:xfrm>
        </p:spPr>
        <p:txBody>
          <a:bodyPr>
            <a:noAutofit/>
          </a:bodyPr>
          <a:lstStyle/>
          <a:p>
            <a:r>
              <a:rPr lang="en-US" sz="2800" dirty="0"/>
              <a:t>Examining Fraud Campaigns: </a:t>
            </a:r>
            <a:br>
              <a:rPr lang="en-US" sz="2800" dirty="0"/>
            </a:br>
            <a:r>
              <a:rPr lang="en-US" sz="2800" dirty="0"/>
              <a:t>Untrustworthy Accounts</a:t>
            </a:r>
          </a:p>
        </p:txBody>
      </p:sp>
    </p:spTree>
    <p:extLst>
      <p:ext uri="{BB962C8B-B14F-4D97-AF65-F5344CB8AC3E}">
        <p14:creationId xmlns:p14="http://schemas.microsoft.com/office/powerpoint/2010/main" val="405743487"/>
      </p:ext>
    </p:extLst>
  </p:cSld>
  <p:clrMapOvr>
    <a:masterClrMapping/>
  </p:clrMapOvr>
  <mc:AlternateContent xmlns:mc="http://schemas.openxmlformats.org/markup-compatibility/2006">
    <mc:Choice xmlns:p14="http://schemas.microsoft.com/office/powerpoint/2010/main" Requires="p14">
      <p:transition spd="slow" p14:dur="2000" advTm="2258"/>
    </mc:Choice>
    <mc:Fallback>
      <p:transition spd="slow" advTm="225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26F317-B04D-0F4F-A253-1AB85006B83C}"/>
              </a:ext>
            </a:extLst>
          </p:cNvPr>
          <p:cNvSpPr>
            <a:spLocks noGrp="1"/>
          </p:cNvSpPr>
          <p:nvPr>
            <p:ph type="title"/>
          </p:nvPr>
        </p:nvSpPr>
        <p:spPr>
          <a:xfrm>
            <a:off x="269631" y="135640"/>
            <a:ext cx="8534399" cy="1023731"/>
          </a:xfrm>
        </p:spPr>
        <p:txBody>
          <a:bodyPr>
            <a:noAutofit/>
          </a:bodyPr>
          <a:lstStyle/>
          <a:p>
            <a:r>
              <a:rPr lang="en-US" sz="3000" dirty="0"/>
              <a:t>Crowd-sourced reviews on local businesses help both customers and businesses</a:t>
            </a:r>
          </a:p>
        </p:txBody>
      </p:sp>
      <p:pic>
        <p:nvPicPr>
          <p:cNvPr id="13" name="Picture 12">
            <a:extLst>
              <a:ext uri="{FF2B5EF4-FFF2-40B4-BE49-F238E27FC236}">
                <a16:creationId xmlns:a16="http://schemas.microsoft.com/office/drawing/2014/main" id="{22A83412-04DB-3342-AB9C-2A1C2680BD1F}"/>
              </a:ext>
            </a:extLst>
          </p:cNvPr>
          <p:cNvPicPr>
            <a:picLocks noChangeAspect="1"/>
          </p:cNvPicPr>
          <p:nvPr/>
        </p:nvPicPr>
        <p:blipFill>
          <a:blip r:embed="rId4"/>
          <a:stretch>
            <a:fillRect/>
          </a:stretch>
        </p:blipFill>
        <p:spPr>
          <a:xfrm>
            <a:off x="1650403" y="2372930"/>
            <a:ext cx="2018920" cy="972678"/>
          </a:xfrm>
          <a:prstGeom prst="rect">
            <a:avLst/>
          </a:prstGeom>
        </p:spPr>
      </p:pic>
      <p:pic>
        <p:nvPicPr>
          <p:cNvPr id="17" name="Picture 16">
            <a:extLst>
              <a:ext uri="{FF2B5EF4-FFF2-40B4-BE49-F238E27FC236}">
                <a16:creationId xmlns:a16="http://schemas.microsoft.com/office/drawing/2014/main" id="{43CB7A61-446C-4D4D-9DB6-FF69D996E202}"/>
              </a:ext>
            </a:extLst>
          </p:cNvPr>
          <p:cNvPicPr>
            <a:picLocks noChangeAspect="1"/>
          </p:cNvPicPr>
          <p:nvPr/>
        </p:nvPicPr>
        <p:blipFill>
          <a:blip r:embed="rId5"/>
          <a:stretch>
            <a:fillRect/>
          </a:stretch>
        </p:blipFill>
        <p:spPr>
          <a:xfrm>
            <a:off x="1650403" y="3531931"/>
            <a:ext cx="2018920" cy="981454"/>
          </a:xfrm>
          <a:prstGeom prst="rect">
            <a:avLst/>
          </a:prstGeom>
        </p:spPr>
      </p:pic>
      <p:pic>
        <p:nvPicPr>
          <p:cNvPr id="19" name="Picture 18">
            <a:extLst>
              <a:ext uri="{FF2B5EF4-FFF2-40B4-BE49-F238E27FC236}">
                <a16:creationId xmlns:a16="http://schemas.microsoft.com/office/drawing/2014/main" id="{0FD459E9-FFF3-354B-B652-DC642F5D57A9}"/>
              </a:ext>
            </a:extLst>
          </p:cNvPr>
          <p:cNvPicPr>
            <a:picLocks noChangeAspect="1"/>
          </p:cNvPicPr>
          <p:nvPr/>
        </p:nvPicPr>
        <p:blipFill rotWithShape="1">
          <a:blip r:embed="rId6"/>
          <a:srcRect l="-1" r="22350"/>
          <a:stretch/>
        </p:blipFill>
        <p:spPr>
          <a:xfrm>
            <a:off x="1650403" y="1235188"/>
            <a:ext cx="2018920" cy="1016371"/>
          </a:xfrm>
          <a:prstGeom prst="rect">
            <a:avLst/>
          </a:prstGeom>
        </p:spPr>
      </p:pic>
      <p:pic>
        <p:nvPicPr>
          <p:cNvPr id="4" name="Picture 3">
            <a:extLst>
              <a:ext uri="{FF2B5EF4-FFF2-40B4-BE49-F238E27FC236}">
                <a16:creationId xmlns:a16="http://schemas.microsoft.com/office/drawing/2014/main" id="{7FE12E64-7447-EF41-B881-A21553006DD9}"/>
              </a:ext>
            </a:extLst>
          </p:cNvPr>
          <p:cNvPicPr>
            <a:picLocks noChangeAspect="1"/>
          </p:cNvPicPr>
          <p:nvPr/>
        </p:nvPicPr>
        <p:blipFill rotWithShape="1">
          <a:blip r:embed="rId7"/>
          <a:srcRect t="5818" b="2387"/>
          <a:stretch/>
        </p:blipFill>
        <p:spPr>
          <a:xfrm>
            <a:off x="4630616" y="1268721"/>
            <a:ext cx="3190914" cy="3263343"/>
          </a:xfrm>
          <a:prstGeom prst="rect">
            <a:avLst/>
          </a:prstGeom>
        </p:spPr>
      </p:pic>
    </p:spTree>
    <p:custDataLst>
      <p:tags r:id="rId1"/>
    </p:custDataLst>
    <p:extLst>
      <p:ext uri="{BB962C8B-B14F-4D97-AF65-F5344CB8AC3E}">
        <p14:creationId xmlns:p14="http://schemas.microsoft.com/office/powerpoint/2010/main" val="2375341592"/>
      </p:ext>
    </p:extLst>
  </p:cSld>
  <p:clrMapOvr>
    <a:masterClrMapping/>
  </p:clrMapOvr>
  <mc:AlternateContent xmlns:mc="http://schemas.openxmlformats.org/markup-compatibility/2006" xmlns:p14="http://schemas.microsoft.com/office/powerpoint/2010/main">
    <mc:Choice Requires="p14">
      <p:transition spd="slow" p14:dur="2000" advTm="24116"/>
    </mc:Choice>
    <mc:Fallback xmlns="">
      <p:transition spd="slow" advTm="241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A4A89-CD85-A14C-847D-21D0CB6417FE}"/>
              </a:ext>
            </a:extLst>
          </p:cNvPr>
          <p:cNvSpPr>
            <a:spLocks noGrp="1"/>
          </p:cNvSpPr>
          <p:nvPr>
            <p:ph type="body" sz="half" idx="2"/>
          </p:nvPr>
        </p:nvSpPr>
        <p:spPr>
          <a:xfrm>
            <a:off x="468923" y="1267968"/>
            <a:ext cx="4168126" cy="3210247"/>
          </a:xfrm>
        </p:spPr>
        <p:txBody>
          <a:bodyPr>
            <a:normAutofit/>
          </a:bodyPr>
          <a:lstStyle/>
          <a:p>
            <a:pPr marL="342900" indent="-342900">
              <a:buFont typeface="Arial" panose="020B0604020202020204" pitchFamily="34" charset="0"/>
              <a:buChar char="•"/>
            </a:pPr>
            <a:r>
              <a:rPr lang="en-US" sz="1800" dirty="0"/>
              <a:t>66% of businesses have received fraudulent reviews.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65% of fraudulent reviews are positive and 35% are negative.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501 of businesses have only received positive, and 344 only received negative fraudulent reviews</a:t>
            </a:r>
            <a:endParaRPr lang="en-US" sz="20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8DE20A91-B5DA-B245-A1EF-A07241296D23}"/>
              </a:ext>
            </a:extLst>
          </p:cNvPr>
          <p:cNvSpPr>
            <a:spLocks noGrp="1"/>
          </p:cNvSpPr>
          <p:nvPr>
            <p:ph type="title"/>
          </p:nvPr>
        </p:nvSpPr>
        <p:spPr>
          <a:xfrm>
            <a:off x="573024" y="205979"/>
            <a:ext cx="8010143" cy="857250"/>
          </a:xfrm>
        </p:spPr>
        <p:txBody>
          <a:bodyPr>
            <a:noAutofit/>
          </a:bodyPr>
          <a:lstStyle/>
          <a:p>
            <a:r>
              <a:rPr lang="en-US" sz="3000" dirty="0"/>
              <a:t>Examining Fraud Campaigns targeting specific businesses</a:t>
            </a:r>
          </a:p>
        </p:txBody>
      </p:sp>
      <p:pic>
        <p:nvPicPr>
          <p:cNvPr id="5" name="Picture 4">
            <a:extLst>
              <a:ext uri="{FF2B5EF4-FFF2-40B4-BE49-F238E27FC236}">
                <a16:creationId xmlns:a16="http://schemas.microsoft.com/office/drawing/2014/main" id="{214C2760-1EE4-8449-BA88-71194C4AD9BC}"/>
              </a:ext>
            </a:extLst>
          </p:cNvPr>
          <p:cNvPicPr>
            <a:picLocks noChangeAspect="1"/>
          </p:cNvPicPr>
          <p:nvPr/>
        </p:nvPicPr>
        <p:blipFill>
          <a:blip r:embed="rId3"/>
          <a:stretch>
            <a:fillRect/>
          </a:stretch>
        </p:blipFill>
        <p:spPr>
          <a:xfrm>
            <a:off x="4637049" y="1582615"/>
            <a:ext cx="4227808" cy="2443733"/>
          </a:xfrm>
          <a:prstGeom prst="rect">
            <a:avLst/>
          </a:prstGeom>
        </p:spPr>
      </p:pic>
    </p:spTree>
    <p:extLst>
      <p:ext uri="{BB962C8B-B14F-4D97-AF65-F5344CB8AC3E}">
        <p14:creationId xmlns:p14="http://schemas.microsoft.com/office/powerpoint/2010/main" val="2997715290"/>
      </p:ext>
    </p:extLst>
  </p:cSld>
  <p:clrMapOvr>
    <a:masterClrMapping/>
  </p:clrMapOvr>
  <mc:AlternateContent xmlns:mc="http://schemas.openxmlformats.org/markup-compatibility/2006" xmlns:p14="http://schemas.microsoft.com/office/powerpoint/2010/main">
    <mc:Choice Requires="p14">
      <p:transition spd="slow" p14:dur="2000" advTm="1020"/>
    </mc:Choice>
    <mc:Fallback xmlns="">
      <p:transition spd="slow" advTm="102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C69FFF-DE86-774E-9388-07DCB7AE5A3A}"/>
              </a:ext>
            </a:extLst>
          </p:cNvPr>
          <p:cNvSpPr>
            <a:spLocks noGrp="1"/>
          </p:cNvSpPr>
          <p:nvPr>
            <p:ph type="body" sz="half" idx="2"/>
          </p:nvPr>
        </p:nvSpPr>
        <p:spPr>
          <a:xfrm>
            <a:off x="398585" y="1453662"/>
            <a:ext cx="4179510" cy="2943099"/>
          </a:xfrm>
        </p:spPr>
        <p:txBody>
          <a:bodyPr>
            <a:normAutofit lnSpcReduction="10000"/>
          </a:bodyPr>
          <a:lstStyle/>
          <a:p>
            <a:pPr marL="342900" indent="-342900">
              <a:buFont typeface="Arial" panose="020B0604020202020204" pitchFamily="34" charset="0"/>
              <a:buChar char="•"/>
            </a:pPr>
            <a:r>
              <a:rPr lang="en-US" sz="1800" dirty="0"/>
              <a:t>A set of untrustworthy users can simply add each other as friends.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Constructed the social network of untrustworthy users,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and used the Louvain community detection algorithm to obtain those who are densely connected to each other. </a:t>
            </a:r>
          </a:p>
          <a:p>
            <a:pPr marL="342900" indent="-342900">
              <a:buFont typeface="Arial" panose="020B0604020202020204" pitchFamily="34" charset="0"/>
              <a:buChar char="•"/>
            </a:pPr>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B821865F-CE2F-2B44-84BE-3EC255277087}"/>
              </a:ext>
            </a:extLst>
          </p:cNvPr>
          <p:cNvSpPr>
            <a:spLocks noGrp="1"/>
          </p:cNvSpPr>
          <p:nvPr>
            <p:ph type="title"/>
          </p:nvPr>
        </p:nvSpPr>
        <p:spPr/>
        <p:txBody>
          <a:bodyPr>
            <a:normAutofit fontScale="90000"/>
          </a:bodyPr>
          <a:lstStyle/>
          <a:p>
            <a:r>
              <a:rPr lang="en-US" dirty="0"/>
              <a:t>Examining Fraud Campaigns: </a:t>
            </a:r>
            <a:br>
              <a:rPr lang="en-US" dirty="0"/>
            </a:br>
            <a:r>
              <a:rPr lang="en-US" dirty="0"/>
              <a:t>Socially-Networked Fraud Campaigns</a:t>
            </a:r>
          </a:p>
        </p:txBody>
      </p:sp>
      <p:pic>
        <p:nvPicPr>
          <p:cNvPr id="5" name="Picture 4">
            <a:extLst>
              <a:ext uri="{FF2B5EF4-FFF2-40B4-BE49-F238E27FC236}">
                <a16:creationId xmlns:a16="http://schemas.microsoft.com/office/drawing/2014/main" id="{585E62F2-52D4-6B42-B772-849F86D6FE35}"/>
              </a:ext>
            </a:extLst>
          </p:cNvPr>
          <p:cNvPicPr>
            <a:picLocks noChangeAspect="1"/>
          </p:cNvPicPr>
          <p:nvPr/>
        </p:nvPicPr>
        <p:blipFill>
          <a:blip r:embed="rId3"/>
          <a:stretch>
            <a:fillRect/>
          </a:stretch>
        </p:blipFill>
        <p:spPr>
          <a:xfrm>
            <a:off x="4719750" y="1453662"/>
            <a:ext cx="4066884" cy="2341684"/>
          </a:xfrm>
          <a:prstGeom prst="rect">
            <a:avLst/>
          </a:prstGeom>
        </p:spPr>
      </p:pic>
    </p:spTree>
    <p:extLst>
      <p:ext uri="{BB962C8B-B14F-4D97-AF65-F5344CB8AC3E}">
        <p14:creationId xmlns:p14="http://schemas.microsoft.com/office/powerpoint/2010/main" val="1248542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0826F4-1CCF-0041-BA98-515A2BEF85CD}"/>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1800" dirty="0"/>
              <a:t>Presented an approach for finding fraudulent activity in crowd-sourced review services, using correlated analysis across multiple independent services.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Developed a more diverse ground truth dataset of reviews from Yelp.</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The results from our case study using Yelp and TripAdvisor illustrate that this approach is highly effective in detecting undiscovered fraudulent reviews. </a:t>
            </a:r>
          </a:p>
          <a:p>
            <a:pPr marL="342900" indent="-342900">
              <a:buFont typeface="Arial" panose="020B0604020202020204" pitchFamily="34" charset="0"/>
              <a:buChar char="•"/>
            </a:pPr>
            <a:endParaRPr lang="en-US" dirty="0"/>
          </a:p>
          <a:p>
            <a:endParaRPr lang="en-US" dirty="0"/>
          </a:p>
        </p:txBody>
      </p:sp>
      <p:sp>
        <p:nvSpPr>
          <p:cNvPr id="3" name="Title 2">
            <a:extLst>
              <a:ext uri="{FF2B5EF4-FFF2-40B4-BE49-F238E27FC236}">
                <a16:creationId xmlns:a16="http://schemas.microsoft.com/office/drawing/2014/main" id="{A26BE60E-062B-5048-BA27-E662A47966A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593979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F3808D-5E6D-D94F-9033-731CA874EA69}"/>
              </a:ext>
            </a:extLst>
          </p:cNvPr>
          <p:cNvSpPr>
            <a:spLocks noGrp="1"/>
          </p:cNvSpPr>
          <p:nvPr>
            <p:ph type="title"/>
          </p:nvPr>
        </p:nvSpPr>
        <p:spPr>
          <a:xfrm>
            <a:off x="330926" y="205979"/>
            <a:ext cx="8252241" cy="891301"/>
          </a:xfrm>
        </p:spPr>
        <p:txBody>
          <a:bodyPr>
            <a:noAutofit/>
          </a:bodyPr>
          <a:lstStyle/>
          <a:p>
            <a:r>
              <a:rPr lang="en-US" sz="3000" dirty="0"/>
              <a:t>Malicious actors have an equal opportunity to distort the reviews for their own gains</a:t>
            </a:r>
          </a:p>
        </p:txBody>
      </p:sp>
      <p:pic>
        <p:nvPicPr>
          <p:cNvPr id="19" name="Picture 18">
            <a:extLst>
              <a:ext uri="{FF2B5EF4-FFF2-40B4-BE49-F238E27FC236}">
                <a16:creationId xmlns:a16="http://schemas.microsoft.com/office/drawing/2014/main" id="{FF591101-49E0-1447-80A4-DA37A91E4761}"/>
              </a:ext>
            </a:extLst>
          </p:cNvPr>
          <p:cNvPicPr>
            <a:picLocks noChangeAspect="1"/>
          </p:cNvPicPr>
          <p:nvPr/>
        </p:nvPicPr>
        <p:blipFill>
          <a:blip r:embed="rId3"/>
          <a:stretch>
            <a:fillRect/>
          </a:stretch>
        </p:blipFill>
        <p:spPr>
          <a:xfrm>
            <a:off x="692332" y="3235359"/>
            <a:ext cx="4408753" cy="1127213"/>
          </a:xfrm>
          <a:prstGeom prst="rect">
            <a:avLst/>
          </a:prstGeom>
        </p:spPr>
      </p:pic>
      <p:pic>
        <p:nvPicPr>
          <p:cNvPr id="21" name="Picture 20">
            <a:extLst>
              <a:ext uri="{FF2B5EF4-FFF2-40B4-BE49-F238E27FC236}">
                <a16:creationId xmlns:a16="http://schemas.microsoft.com/office/drawing/2014/main" id="{C8A97F49-F2BF-FD47-9C84-9155A6B21E65}"/>
              </a:ext>
            </a:extLst>
          </p:cNvPr>
          <p:cNvPicPr>
            <a:picLocks noChangeAspect="1"/>
          </p:cNvPicPr>
          <p:nvPr/>
        </p:nvPicPr>
        <p:blipFill>
          <a:blip r:embed="rId4"/>
          <a:stretch>
            <a:fillRect/>
          </a:stretch>
        </p:blipFill>
        <p:spPr>
          <a:xfrm>
            <a:off x="692332" y="1890396"/>
            <a:ext cx="4672148" cy="1235648"/>
          </a:xfrm>
          <a:prstGeom prst="rect">
            <a:avLst/>
          </a:prstGeom>
        </p:spPr>
      </p:pic>
      <p:pic>
        <p:nvPicPr>
          <p:cNvPr id="23" name="Picture 22">
            <a:extLst>
              <a:ext uri="{FF2B5EF4-FFF2-40B4-BE49-F238E27FC236}">
                <a16:creationId xmlns:a16="http://schemas.microsoft.com/office/drawing/2014/main" id="{1D274AC8-D782-CC43-B6FE-CDEB17F2FDCA}"/>
              </a:ext>
            </a:extLst>
          </p:cNvPr>
          <p:cNvPicPr>
            <a:picLocks noChangeAspect="1"/>
          </p:cNvPicPr>
          <p:nvPr/>
        </p:nvPicPr>
        <p:blipFill>
          <a:blip r:embed="rId5"/>
          <a:stretch>
            <a:fillRect/>
          </a:stretch>
        </p:blipFill>
        <p:spPr>
          <a:xfrm>
            <a:off x="4633106" y="2732255"/>
            <a:ext cx="4166838" cy="787578"/>
          </a:xfrm>
          <a:prstGeom prst="rect">
            <a:avLst/>
          </a:prstGeom>
        </p:spPr>
      </p:pic>
      <p:pic>
        <p:nvPicPr>
          <p:cNvPr id="4" name="Picture 3">
            <a:extLst>
              <a:ext uri="{FF2B5EF4-FFF2-40B4-BE49-F238E27FC236}">
                <a16:creationId xmlns:a16="http://schemas.microsoft.com/office/drawing/2014/main" id="{BEED1EC9-4070-EB43-82C8-44651A973DB3}"/>
              </a:ext>
            </a:extLst>
          </p:cNvPr>
          <p:cNvPicPr>
            <a:picLocks noChangeAspect="1"/>
          </p:cNvPicPr>
          <p:nvPr/>
        </p:nvPicPr>
        <p:blipFill rotWithShape="1">
          <a:blip r:embed="rId6"/>
          <a:srcRect l="32143" t="42238" r="32238" b="47384"/>
          <a:stretch/>
        </p:blipFill>
        <p:spPr>
          <a:xfrm>
            <a:off x="692332" y="1182460"/>
            <a:ext cx="3257006" cy="533801"/>
          </a:xfrm>
          <a:prstGeom prst="rect">
            <a:avLst/>
          </a:prstGeom>
        </p:spPr>
      </p:pic>
    </p:spTree>
    <p:extLst>
      <p:ext uri="{BB962C8B-B14F-4D97-AF65-F5344CB8AC3E}">
        <p14:creationId xmlns:p14="http://schemas.microsoft.com/office/powerpoint/2010/main" val="525560038"/>
      </p:ext>
    </p:extLst>
  </p:cSld>
  <p:clrMapOvr>
    <a:masterClrMapping/>
  </p:clrMapOvr>
  <mc:AlternateContent xmlns:mc="http://schemas.openxmlformats.org/markup-compatibility/2006" xmlns:p14="http://schemas.microsoft.com/office/powerpoint/2010/main">
    <mc:Choice Requires="p14">
      <p:transition spd="slow" p14:dur="2000" advTm="19456"/>
    </mc:Choice>
    <mc:Fallback xmlns="">
      <p:transition spd="slow" advTm="1945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F3808D-5E6D-D94F-9033-731CA874EA69}"/>
              </a:ext>
            </a:extLst>
          </p:cNvPr>
          <p:cNvSpPr>
            <a:spLocks noGrp="1"/>
          </p:cNvSpPr>
          <p:nvPr>
            <p:ph type="title"/>
          </p:nvPr>
        </p:nvSpPr>
        <p:spPr>
          <a:xfrm>
            <a:off x="330926" y="205979"/>
            <a:ext cx="8252241" cy="1044752"/>
          </a:xfrm>
        </p:spPr>
        <p:txBody>
          <a:bodyPr>
            <a:noAutofit/>
          </a:bodyPr>
          <a:lstStyle/>
          <a:p>
            <a:r>
              <a:rPr lang="en-US" sz="3000" dirty="0"/>
              <a:t>Generating fraudulent reviews is not hard!</a:t>
            </a:r>
          </a:p>
        </p:txBody>
      </p:sp>
      <p:pic>
        <p:nvPicPr>
          <p:cNvPr id="14" name="Picture 13">
            <a:extLst>
              <a:ext uri="{FF2B5EF4-FFF2-40B4-BE49-F238E27FC236}">
                <a16:creationId xmlns:a16="http://schemas.microsoft.com/office/drawing/2014/main" id="{2B1123E3-1A2E-8A4C-B9DE-6DD1AF46BDF8}"/>
              </a:ext>
            </a:extLst>
          </p:cNvPr>
          <p:cNvPicPr>
            <a:picLocks noChangeAspect="1"/>
          </p:cNvPicPr>
          <p:nvPr/>
        </p:nvPicPr>
        <p:blipFill rotWithShape="1">
          <a:blip r:embed="rId3"/>
          <a:srcRect l="45806"/>
          <a:stretch/>
        </p:blipFill>
        <p:spPr>
          <a:xfrm>
            <a:off x="6256177" y="1741714"/>
            <a:ext cx="2464526" cy="1506581"/>
          </a:xfrm>
          <a:prstGeom prst="rect">
            <a:avLst/>
          </a:prstGeom>
        </p:spPr>
      </p:pic>
      <p:sp>
        <p:nvSpPr>
          <p:cNvPr id="15" name="Text Placeholder 1">
            <a:extLst>
              <a:ext uri="{FF2B5EF4-FFF2-40B4-BE49-F238E27FC236}">
                <a16:creationId xmlns:a16="http://schemas.microsoft.com/office/drawing/2014/main" id="{90995285-7C5D-F347-9B26-B494DBDB8991}"/>
              </a:ext>
            </a:extLst>
          </p:cNvPr>
          <p:cNvSpPr>
            <a:spLocks noGrp="1"/>
          </p:cNvSpPr>
          <p:nvPr>
            <p:ph type="body" sz="half" idx="2"/>
          </p:nvPr>
        </p:nvSpPr>
        <p:spPr>
          <a:xfrm>
            <a:off x="418010" y="1558834"/>
            <a:ext cx="6383383" cy="2837927"/>
          </a:xfrm>
        </p:spPr>
        <p:txBody>
          <a:bodyPr>
            <a:normAutofit/>
          </a:bodyPr>
          <a:lstStyle/>
          <a:p>
            <a:endParaRPr lang="en-US" sz="2000" dirty="0"/>
          </a:p>
          <a:p>
            <a:pPr marL="342900" indent="-342900">
              <a:buFont typeface="Arial" panose="020B0604020202020204" pitchFamily="34" charset="0"/>
              <a:buChar char="•"/>
            </a:pPr>
            <a:r>
              <a:rPr lang="en-US" sz="2000" dirty="0"/>
              <a:t>The company can craft the false reviews</a:t>
            </a:r>
          </a:p>
          <a:p>
            <a:pPr marL="342900" indent="-342900">
              <a:buFont typeface="Arial" panose="020B0604020202020204" pitchFamily="34" charset="0"/>
              <a:buChar char="•"/>
            </a:pPr>
            <a:r>
              <a:rPr lang="en-US" sz="2000" dirty="0"/>
              <a:t>They can incentivize customers to write them</a:t>
            </a:r>
          </a:p>
          <a:p>
            <a:pPr marL="342900" indent="-342900">
              <a:buFont typeface="Arial" panose="020B0604020202020204" pitchFamily="34" charset="0"/>
              <a:buChar char="•"/>
            </a:pPr>
            <a:r>
              <a:rPr lang="en-US" sz="2000" dirty="0"/>
              <a:t>They can also pay a third party to write them</a:t>
            </a:r>
            <a:endParaRPr lang="en-US" sz="19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134881873"/>
      </p:ext>
    </p:extLst>
  </p:cSld>
  <p:clrMapOvr>
    <a:masterClrMapping/>
  </p:clrMapOvr>
  <mc:AlternateContent xmlns:mc="http://schemas.openxmlformats.org/markup-compatibility/2006" xmlns:p14="http://schemas.microsoft.com/office/powerpoint/2010/main">
    <mc:Choice Requires="p14">
      <p:transition spd="slow" p14:dur="2000" advTm="22927"/>
    </mc:Choice>
    <mc:Fallback xmlns="">
      <p:transition spd="slow" advTm="2292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F3808D-5E6D-D94F-9033-731CA874EA69}"/>
              </a:ext>
            </a:extLst>
          </p:cNvPr>
          <p:cNvSpPr>
            <a:spLocks noGrp="1"/>
          </p:cNvSpPr>
          <p:nvPr>
            <p:ph type="title"/>
          </p:nvPr>
        </p:nvSpPr>
        <p:spPr/>
        <p:txBody>
          <a:bodyPr>
            <a:noAutofit/>
          </a:bodyPr>
          <a:lstStyle/>
          <a:p>
            <a:r>
              <a:rPr lang="en-US" dirty="0"/>
              <a:t>Identifying fraudulent reviews is hard!</a:t>
            </a:r>
            <a:endParaRPr lang="en-US" sz="3000" dirty="0"/>
          </a:p>
        </p:txBody>
      </p:sp>
      <p:pic>
        <p:nvPicPr>
          <p:cNvPr id="5" name="Picture 4">
            <a:extLst>
              <a:ext uri="{FF2B5EF4-FFF2-40B4-BE49-F238E27FC236}">
                <a16:creationId xmlns:a16="http://schemas.microsoft.com/office/drawing/2014/main" id="{D3E3D405-F426-1F41-BB1D-6E222FA813AC}"/>
              </a:ext>
            </a:extLst>
          </p:cNvPr>
          <p:cNvPicPr>
            <a:picLocks noChangeAspect="1"/>
          </p:cNvPicPr>
          <p:nvPr/>
        </p:nvPicPr>
        <p:blipFill rotWithShape="1">
          <a:blip r:embed="rId3"/>
          <a:srcRect b="61663"/>
          <a:stretch/>
        </p:blipFill>
        <p:spPr>
          <a:xfrm>
            <a:off x="391216" y="1264550"/>
            <a:ext cx="3947495" cy="1907528"/>
          </a:xfrm>
          <a:prstGeom prst="rect">
            <a:avLst/>
          </a:prstGeom>
        </p:spPr>
      </p:pic>
      <p:pic>
        <p:nvPicPr>
          <p:cNvPr id="7" name="Picture 6">
            <a:extLst>
              <a:ext uri="{FF2B5EF4-FFF2-40B4-BE49-F238E27FC236}">
                <a16:creationId xmlns:a16="http://schemas.microsoft.com/office/drawing/2014/main" id="{AD97FFAD-5CFA-154F-A4DD-04F91C18D5FA}"/>
              </a:ext>
            </a:extLst>
          </p:cNvPr>
          <p:cNvPicPr>
            <a:picLocks noChangeAspect="1"/>
          </p:cNvPicPr>
          <p:nvPr/>
        </p:nvPicPr>
        <p:blipFill>
          <a:blip r:embed="rId4"/>
          <a:stretch>
            <a:fillRect/>
          </a:stretch>
        </p:blipFill>
        <p:spPr>
          <a:xfrm>
            <a:off x="4338711" y="1159028"/>
            <a:ext cx="3766364" cy="1465728"/>
          </a:xfrm>
          <a:prstGeom prst="rect">
            <a:avLst/>
          </a:prstGeom>
        </p:spPr>
      </p:pic>
      <p:pic>
        <p:nvPicPr>
          <p:cNvPr id="4" name="Picture 3">
            <a:extLst>
              <a:ext uri="{FF2B5EF4-FFF2-40B4-BE49-F238E27FC236}">
                <a16:creationId xmlns:a16="http://schemas.microsoft.com/office/drawing/2014/main" id="{2CD76818-F692-4449-B1F0-D3B4BDFDA41C}"/>
              </a:ext>
            </a:extLst>
          </p:cNvPr>
          <p:cNvPicPr>
            <a:picLocks noChangeAspect="1"/>
          </p:cNvPicPr>
          <p:nvPr/>
        </p:nvPicPr>
        <p:blipFill>
          <a:blip r:embed="rId5"/>
          <a:stretch>
            <a:fillRect/>
          </a:stretch>
        </p:blipFill>
        <p:spPr>
          <a:xfrm>
            <a:off x="573024" y="3334204"/>
            <a:ext cx="7070192" cy="1056579"/>
          </a:xfrm>
          <a:prstGeom prst="rect">
            <a:avLst/>
          </a:prstGeom>
        </p:spPr>
      </p:pic>
    </p:spTree>
    <p:extLst>
      <p:ext uri="{BB962C8B-B14F-4D97-AF65-F5344CB8AC3E}">
        <p14:creationId xmlns:p14="http://schemas.microsoft.com/office/powerpoint/2010/main" val="25760420"/>
      </p:ext>
    </p:extLst>
  </p:cSld>
  <p:clrMapOvr>
    <a:masterClrMapping/>
  </p:clrMapOvr>
  <mc:AlternateContent xmlns:mc="http://schemas.openxmlformats.org/markup-compatibility/2006" xmlns:p14="http://schemas.microsoft.com/office/powerpoint/2010/main">
    <mc:Choice Requires="p14">
      <p:transition spd="slow" p14:dur="2000" advTm="30235"/>
    </mc:Choice>
    <mc:Fallback xmlns="">
      <p:transition spd="slow" advTm="3023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8AC613-DBF8-6746-89A6-85E0D1EF8E48}"/>
              </a:ext>
            </a:extLst>
          </p:cNvPr>
          <p:cNvSpPr>
            <a:spLocks noGrp="1"/>
          </p:cNvSpPr>
          <p:nvPr>
            <p:ph type="title"/>
          </p:nvPr>
        </p:nvSpPr>
        <p:spPr>
          <a:xfrm>
            <a:off x="573024" y="205979"/>
            <a:ext cx="8010143" cy="857250"/>
          </a:xfrm>
        </p:spPr>
        <p:txBody>
          <a:bodyPr>
            <a:noAutofit/>
          </a:bodyPr>
          <a:lstStyle/>
          <a:p>
            <a:r>
              <a:rPr lang="en-US" sz="3000" dirty="0"/>
              <a:t>Our idea: The reputation trend of a business should be similar in several review sites</a:t>
            </a:r>
          </a:p>
        </p:txBody>
      </p:sp>
      <p:grpSp>
        <p:nvGrpSpPr>
          <p:cNvPr id="28" name="Group 27">
            <a:extLst>
              <a:ext uri="{FF2B5EF4-FFF2-40B4-BE49-F238E27FC236}">
                <a16:creationId xmlns:a16="http://schemas.microsoft.com/office/drawing/2014/main" id="{59D715FC-EB32-5C40-9F12-67FBE0D69CBC}"/>
              </a:ext>
            </a:extLst>
          </p:cNvPr>
          <p:cNvGrpSpPr/>
          <p:nvPr/>
        </p:nvGrpSpPr>
        <p:grpSpPr>
          <a:xfrm>
            <a:off x="3909620" y="1273308"/>
            <a:ext cx="4162489" cy="1503234"/>
            <a:chOff x="4129960" y="1273308"/>
            <a:chExt cx="4162489" cy="1503234"/>
          </a:xfrm>
        </p:grpSpPr>
        <p:grpSp>
          <p:nvGrpSpPr>
            <p:cNvPr id="18" name="Group 17">
              <a:extLst>
                <a:ext uri="{FF2B5EF4-FFF2-40B4-BE49-F238E27FC236}">
                  <a16:creationId xmlns:a16="http://schemas.microsoft.com/office/drawing/2014/main" id="{125910E6-F16B-9847-B9B1-C198F42D9D3E}"/>
                </a:ext>
              </a:extLst>
            </p:cNvPr>
            <p:cNvGrpSpPr/>
            <p:nvPr/>
          </p:nvGrpSpPr>
          <p:grpSpPr>
            <a:xfrm>
              <a:off x="4129960" y="1273308"/>
              <a:ext cx="4162489" cy="1503234"/>
              <a:chOff x="2247020" y="1407467"/>
              <a:chExt cx="4162489" cy="1503234"/>
            </a:xfrm>
          </p:grpSpPr>
          <p:pic>
            <p:nvPicPr>
              <p:cNvPr id="11" name="Picture 10">
                <a:extLst>
                  <a:ext uri="{FF2B5EF4-FFF2-40B4-BE49-F238E27FC236}">
                    <a16:creationId xmlns:a16="http://schemas.microsoft.com/office/drawing/2014/main" id="{F754092E-0F2B-1B48-924E-5E91605D85B5}"/>
                  </a:ext>
                </a:extLst>
              </p:cNvPr>
              <p:cNvPicPr>
                <a:picLocks noChangeAspect="1"/>
              </p:cNvPicPr>
              <p:nvPr/>
            </p:nvPicPr>
            <p:blipFill rotWithShape="1">
              <a:blip r:embed="rId4"/>
              <a:srcRect l="31619" t="21672" r="28952" b="39598"/>
              <a:stretch/>
            </p:blipFill>
            <p:spPr>
              <a:xfrm>
                <a:off x="3688866" y="1407467"/>
                <a:ext cx="2720643" cy="1503234"/>
              </a:xfrm>
              <a:prstGeom prst="rect">
                <a:avLst/>
              </a:prstGeom>
            </p:spPr>
          </p:pic>
          <p:sp>
            <p:nvSpPr>
              <p:cNvPr id="16" name="Rectangle 15">
                <a:extLst>
                  <a:ext uri="{FF2B5EF4-FFF2-40B4-BE49-F238E27FC236}">
                    <a16:creationId xmlns:a16="http://schemas.microsoft.com/office/drawing/2014/main" id="{5153B45A-7F79-C441-A518-8083194FDAD1}"/>
                  </a:ext>
                </a:extLst>
              </p:cNvPr>
              <p:cNvSpPr/>
              <p:nvPr/>
            </p:nvSpPr>
            <p:spPr>
              <a:xfrm>
                <a:off x="2247020" y="1971850"/>
                <a:ext cx="792479" cy="374468"/>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Site 1</a:t>
                </a:r>
              </a:p>
            </p:txBody>
          </p:sp>
        </p:grpSp>
        <p:sp>
          <p:nvSpPr>
            <p:cNvPr id="26" name="TextBox 25">
              <a:extLst>
                <a:ext uri="{FF2B5EF4-FFF2-40B4-BE49-F238E27FC236}">
                  <a16:creationId xmlns:a16="http://schemas.microsoft.com/office/drawing/2014/main" id="{697904DD-F8E9-CE43-92E0-AF7FDFD79ACC}"/>
                </a:ext>
              </a:extLst>
            </p:cNvPr>
            <p:cNvSpPr txBox="1"/>
            <p:nvPr/>
          </p:nvSpPr>
          <p:spPr>
            <a:xfrm rot="16200000">
              <a:off x="4685466" y="1785430"/>
              <a:ext cx="1268513"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Overall Star</a:t>
              </a:r>
            </a:p>
          </p:txBody>
        </p:sp>
      </p:grpSp>
      <p:grpSp>
        <p:nvGrpSpPr>
          <p:cNvPr id="29" name="Group 28">
            <a:extLst>
              <a:ext uri="{FF2B5EF4-FFF2-40B4-BE49-F238E27FC236}">
                <a16:creationId xmlns:a16="http://schemas.microsoft.com/office/drawing/2014/main" id="{6C7B3727-A847-1B45-9912-5C1DC3920756}"/>
              </a:ext>
            </a:extLst>
          </p:cNvPr>
          <p:cNvGrpSpPr/>
          <p:nvPr/>
        </p:nvGrpSpPr>
        <p:grpSpPr>
          <a:xfrm>
            <a:off x="3909619" y="2986621"/>
            <a:ext cx="4171984" cy="1473276"/>
            <a:chOff x="4129959" y="2986621"/>
            <a:chExt cx="4171984" cy="1473276"/>
          </a:xfrm>
        </p:grpSpPr>
        <p:grpSp>
          <p:nvGrpSpPr>
            <p:cNvPr id="22" name="Group 21">
              <a:extLst>
                <a:ext uri="{FF2B5EF4-FFF2-40B4-BE49-F238E27FC236}">
                  <a16:creationId xmlns:a16="http://schemas.microsoft.com/office/drawing/2014/main" id="{2F5CF9D1-F0D3-834C-B17C-281865463355}"/>
                </a:ext>
              </a:extLst>
            </p:cNvPr>
            <p:cNvGrpSpPr/>
            <p:nvPr/>
          </p:nvGrpSpPr>
          <p:grpSpPr>
            <a:xfrm>
              <a:off x="4129959" y="2986621"/>
              <a:ext cx="4171984" cy="1473276"/>
              <a:chOff x="4129959" y="2986621"/>
              <a:chExt cx="4171984" cy="1473276"/>
            </a:xfrm>
          </p:grpSpPr>
          <p:sp>
            <p:nvSpPr>
              <p:cNvPr id="17" name="Rectangle 16">
                <a:extLst>
                  <a:ext uri="{FF2B5EF4-FFF2-40B4-BE49-F238E27FC236}">
                    <a16:creationId xmlns:a16="http://schemas.microsoft.com/office/drawing/2014/main" id="{93C0D9C4-8308-A74D-9F65-438357D8B592}"/>
                  </a:ext>
                </a:extLst>
              </p:cNvPr>
              <p:cNvSpPr/>
              <p:nvPr/>
            </p:nvSpPr>
            <p:spPr>
              <a:xfrm>
                <a:off x="4129959" y="3536025"/>
                <a:ext cx="792479" cy="374468"/>
              </a:xfrm>
              <a:prstGeom prst="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Site 2</a:t>
                </a:r>
              </a:p>
            </p:txBody>
          </p:sp>
          <p:pic>
            <p:nvPicPr>
              <p:cNvPr id="21" name="Picture 20">
                <a:extLst>
                  <a:ext uri="{FF2B5EF4-FFF2-40B4-BE49-F238E27FC236}">
                    <a16:creationId xmlns:a16="http://schemas.microsoft.com/office/drawing/2014/main" id="{58929FD6-3D3F-F848-8C58-E21DD9E65CE6}"/>
                  </a:ext>
                </a:extLst>
              </p:cNvPr>
              <p:cNvPicPr>
                <a:picLocks noChangeAspect="1"/>
              </p:cNvPicPr>
              <p:nvPr/>
            </p:nvPicPr>
            <p:blipFill rotWithShape="1">
              <a:blip r:embed="rId5"/>
              <a:srcRect l="31567" t="22490" r="28916" b="39598"/>
              <a:stretch/>
            </p:blipFill>
            <p:spPr>
              <a:xfrm>
                <a:off x="5571806" y="2986621"/>
                <a:ext cx="2730137" cy="1473276"/>
              </a:xfrm>
              <a:prstGeom prst="rect">
                <a:avLst/>
              </a:prstGeom>
            </p:spPr>
          </p:pic>
        </p:grpSp>
        <p:sp>
          <p:nvSpPr>
            <p:cNvPr id="27" name="TextBox 26">
              <a:extLst>
                <a:ext uri="{FF2B5EF4-FFF2-40B4-BE49-F238E27FC236}">
                  <a16:creationId xmlns:a16="http://schemas.microsoft.com/office/drawing/2014/main" id="{D9E4864F-8B0D-C342-A53E-83D8CD29D533}"/>
                </a:ext>
              </a:extLst>
            </p:cNvPr>
            <p:cNvSpPr txBox="1"/>
            <p:nvPr/>
          </p:nvSpPr>
          <p:spPr>
            <a:xfrm rot="16200000">
              <a:off x="4695278" y="3465845"/>
              <a:ext cx="1268513"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Overall Star</a:t>
              </a:r>
            </a:p>
          </p:txBody>
        </p:sp>
      </p:grpSp>
      <p:sp>
        <p:nvSpPr>
          <p:cNvPr id="30" name="Rectangle 29">
            <a:extLst>
              <a:ext uri="{FF2B5EF4-FFF2-40B4-BE49-F238E27FC236}">
                <a16:creationId xmlns:a16="http://schemas.microsoft.com/office/drawing/2014/main" id="{5D58760B-40AB-6A44-A6F6-78BC6E13181A}"/>
              </a:ext>
            </a:extLst>
          </p:cNvPr>
          <p:cNvSpPr/>
          <p:nvPr/>
        </p:nvSpPr>
        <p:spPr>
          <a:xfrm>
            <a:off x="6711787" y="1273308"/>
            <a:ext cx="1369816" cy="318658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F9C35B8-9718-154C-9F31-739DCE624A49}"/>
              </a:ext>
            </a:extLst>
          </p:cNvPr>
          <p:cNvGrpSpPr/>
          <p:nvPr/>
        </p:nvGrpSpPr>
        <p:grpSpPr>
          <a:xfrm>
            <a:off x="39685" y="1320450"/>
            <a:ext cx="7242464" cy="3862369"/>
            <a:chOff x="39685" y="1320450"/>
            <a:chExt cx="7242464" cy="3862369"/>
          </a:xfrm>
        </p:grpSpPr>
        <p:grpSp>
          <p:nvGrpSpPr>
            <p:cNvPr id="42" name="Group 41">
              <a:extLst>
                <a:ext uri="{FF2B5EF4-FFF2-40B4-BE49-F238E27FC236}">
                  <a16:creationId xmlns:a16="http://schemas.microsoft.com/office/drawing/2014/main" id="{490CA524-3997-A040-9965-C9F298CE9F11}"/>
                </a:ext>
              </a:extLst>
            </p:cNvPr>
            <p:cNvGrpSpPr/>
            <p:nvPr/>
          </p:nvGrpSpPr>
          <p:grpSpPr>
            <a:xfrm>
              <a:off x="39685" y="1320450"/>
              <a:ext cx="7242464" cy="3862369"/>
              <a:chOff x="39685" y="1320450"/>
              <a:chExt cx="7242464" cy="3862369"/>
            </a:xfrm>
          </p:grpSpPr>
          <p:sp>
            <p:nvSpPr>
              <p:cNvPr id="31" name="Rectangle 30">
                <a:extLst>
                  <a:ext uri="{FF2B5EF4-FFF2-40B4-BE49-F238E27FC236}">
                    <a16:creationId xmlns:a16="http://schemas.microsoft.com/office/drawing/2014/main" id="{D69D0C33-0B57-194F-8A03-0776783B808A}"/>
                  </a:ext>
                </a:extLst>
              </p:cNvPr>
              <p:cNvSpPr/>
              <p:nvPr/>
            </p:nvSpPr>
            <p:spPr>
              <a:xfrm>
                <a:off x="39685" y="4536488"/>
                <a:ext cx="7242464" cy="646331"/>
              </a:xfrm>
              <a:prstGeom prst="rect">
                <a:avLst/>
              </a:prstGeom>
            </p:spPr>
            <p:txBody>
              <a:bodyPr wrap="square">
                <a:spAutoFit/>
              </a:bodyPr>
              <a:lstStyle/>
              <a:p>
                <a:r>
                  <a:rPr lang="en-US" sz="900" dirty="0"/>
                  <a:t>Reference: </a:t>
                </a:r>
                <a:br>
                  <a:rPr lang="en-US" sz="900" dirty="0"/>
                </a:br>
                <a:r>
                  <a:rPr lang="en-US" sz="900" dirty="0">
                    <a:hlinkClick r:id="rId6"/>
                  </a:rPr>
                  <a:t>https://clipart.wpblink.com/wallpaper-1840058</a:t>
                </a:r>
                <a:endParaRPr lang="en-US" sz="900" dirty="0"/>
              </a:p>
              <a:p>
                <a:r>
                  <a:rPr lang="en-US" sz="900" dirty="0">
                    <a:hlinkClick r:id="rId7"/>
                  </a:rPr>
                  <a:t>https://www.123rf.com/photo_37172700_stock-vector-lovely-restaurant-menu-with-cartoon-food-graphics.html</a:t>
                </a:r>
                <a:endParaRPr lang="en-US" sz="900" dirty="0"/>
              </a:p>
              <a:p>
                <a:endParaRPr lang="en-US" sz="900" dirty="0"/>
              </a:p>
            </p:txBody>
          </p:sp>
          <p:grpSp>
            <p:nvGrpSpPr>
              <p:cNvPr id="41" name="Group 40">
                <a:extLst>
                  <a:ext uri="{FF2B5EF4-FFF2-40B4-BE49-F238E27FC236}">
                    <a16:creationId xmlns:a16="http://schemas.microsoft.com/office/drawing/2014/main" id="{E148799B-FE61-D546-B2CA-8A97435C2902}"/>
                  </a:ext>
                </a:extLst>
              </p:cNvPr>
              <p:cNvGrpSpPr/>
              <p:nvPr/>
            </p:nvGrpSpPr>
            <p:grpSpPr>
              <a:xfrm>
                <a:off x="620488" y="1320450"/>
                <a:ext cx="2676781" cy="2711176"/>
                <a:chOff x="620488" y="1320450"/>
                <a:chExt cx="2676781" cy="2711176"/>
              </a:xfrm>
            </p:grpSpPr>
            <p:pic>
              <p:nvPicPr>
                <p:cNvPr id="38" name="Picture 37">
                  <a:extLst>
                    <a:ext uri="{FF2B5EF4-FFF2-40B4-BE49-F238E27FC236}">
                      <a16:creationId xmlns:a16="http://schemas.microsoft.com/office/drawing/2014/main" id="{C9CD188F-1A32-C147-B6E3-77969FBAD832}"/>
                    </a:ext>
                  </a:extLst>
                </p:cNvPr>
                <p:cNvPicPr>
                  <a:picLocks noChangeAspect="1"/>
                </p:cNvPicPr>
                <p:nvPr/>
              </p:nvPicPr>
              <p:blipFill rotWithShape="1">
                <a:blip r:embed="rId8"/>
                <a:srcRect t="19414"/>
                <a:stretch/>
              </p:blipFill>
              <p:spPr>
                <a:xfrm>
                  <a:off x="620488" y="2975604"/>
                  <a:ext cx="1747233" cy="1056022"/>
                </a:xfrm>
                <a:prstGeom prst="rect">
                  <a:avLst/>
                </a:prstGeom>
              </p:spPr>
            </p:pic>
            <p:pic>
              <p:nvPicPr>
                <p:cNvPr id="39" name="Picture 38">
                  <a:extLst>
                    <a:ext uri="{FF2B5EF4-FFF2-40B4-BE49-F238E27FC236}">
                      <a16:creationId xmlns:a16="http://schemas.microsoft.com/office/drawing/2014/main" id="{C66140BA-26D7-C744-A177-1189D7C64E2E}"/>
                    </a:ext>
                  </a:extLst>
                </p:cNvPr>
                <p:cNvPicPr>
                  <a:picLocks noChangeAspect="1"/>
                </p:cNvPicPr>
                <p:nvPr/>
              </p:nvPicPr>
              <p:blipFill rotWithShape="1">
                <a:blip r:embed="rId9"/>
                <a:srcRect t="14745" b="19590"/>
                <a:stretch/>
              </p:blipFill>
              <p:spPr>
                <a:xfrm>
                  <a:off x="961293" y="1320450"/>
                  <a:ext cx="2335976" cy="1533899"/>
                </a:xfrm>
                <a:prstGeom prst="rect">
                  <a:avLst/>
                </a:prstGeom>
              </p:spPr>
            </p:pic>
          </p:grpSp>
        </p:grpSp>
        <p:pic>
          <p:nvPicPr>
            <p:cNvPr id="46" name="Picture 45">
              <a:extLst>
                <a:ext uri="{FF2B5EF4-FFF2-40B4-BE49-F238E27FC236}">
                  <a16:creationId xmlns:a16="http://schemas.microsoft.com/office/drawing/2014/main" id="{0FA9D69C-F6D8-0145-A939-7460CBD0BD8E}"/>
                </a:ext>
              </a:extLst>
            </p:cNvPr>
            <p:cNvPicPr>
              <a:picLocks noChangeAspect="1"/>
            </p:cNvPicPr>
            <p:nvPr/>
          </p:nvPicPr>
          <p:blipFill>
            <a:blip r:embed="rId10"/>
            <a:stretch>
              <a:fillRect/>
            </a:stretch>
          </p:blipFill>
          <p:spPr>
            <a:xfrm>
              <a:off x="2640065" y="3061018"/>
              <a:ext cx="822038" cy="906546"/>
            </a:xfrm>
            <a:prstGeom prst="rect">
              <a:avLst/>
            </a:prstGeom>
          </p:spPr>
        </p:pic>
      </p:grpSp>
    </p:spTree>
    <p:custDataLst>
      <p:tags r:id="rId1"/>
    </p:custDataLst>
    <p:extLst>
      <p:ext uri="{BB962C8B-B14F-4D97-AF65-F5344CB8AC3E}">
        <p14:creationId xmlns:p14="http://schemas.microsoft.com/office/powerpoint/2010/main" val="1932725801"/>
      </p:ext>
    </p:extLst>
  </p:cSld>
  <p:clrMapOvr>
    <a:masterClrMapping/>
  </p:clrMapOvr>
  <mc:AlternateContent xmlns:mc="http://schemas.openxmlformats.org/markup-compatibility/2006" xmlns:p14="http://schemas.microsoft.com/office/powerpoint/2010/main">
    <mc:Choice Requires="p14">
      <p:transition spd="slow" p14:dur="2000" advTm="63009"/>
    </mc:Choice>
    <mc:Fallback xmlns="">
      <p:transition spd="slow" advTm="630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8E2DFE-0560-BB4D-ABD3-D31BF90F529B}"/>
              </a:ext>
            </a:extLst>
          </p:cNvPr>
          <p:cNvSpPr>
            <a:spLocks noGrp="1"/>
          </p:cNvSpPr>
          <p:nvPr>
            <p:ph type="body" sz="half" idx="2"/>
          </p:nvPr>
        </p:nvSpPr>
        <p:spPr>
          <a:xfrm>
            <a:off x="573024" y="1672045"/>
            <a:ext cx="5113673" cy="2724715"/>
          </a:xfrm>
        </p:spPr>
        <p:txBody>
          <a:bodyPr>
            <a:normAutofit/>
          </a:bodyPr>
          <a:lstStyle/>
          <a:p>
            <a:pPr marL="285750" indent="-285750">
              <a:buFont typeface="Arial" panose="020B0604020202020204" pitchFamily="34" charset="0"/>
              <a:buChar char="•"/>
            </a:pPr>
            <a:endParaRPr lang="en-US" sz="1800" dirty="0"/>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2E8AC613-DBF8-6746-89A6-85E0D1EF8E48}"/>
              </a:ext>
            </a:extLst>
          </p:cNvPr>
          <p:cNvSpPr>
            <a:spLocks noGrp="1"/>
          </p:cNvSpPr>
          <p:nvPr>
            <p:ph type="title"/>
          </p:nvPr>
        </p:nvSpPr>
        <p:spPr>
          <a:xfrm>
            <a:off x="99150" y="29707"/>
            <a:ext cx="8868578" cy="1106564"/>
          </a:xfrm>
        </p:spPr>
        <p:txBody>
          <a:bodyPr>
            <a:noAutofit/>
          </a:bodyPr>
          <a:lstStyle/>
          <a:p>
            <a:r>
              <a:rPr lang="en-US" sz="2400" dirty="0"/>
              <a:t>Our idea: Inconsistent changes in a business’ performance across multiple review sites can help locating malicious activity</a:t>
            </a:r>
          </a:p>
        </p:txBody>
      </p:sp>
      <p:pic>
        <p:nvPicPr>
          <p:cNvPr id="4" name="Picture 3">
            <a:extLst>
              <a:ext uri="{FF2B5EF4-FFF2-40B4-BE49-F238E27FC236}">
                <a16:creationId xmlns:a16="http://schemas.microsoft.com/office/drawing/2014/main" id="{E1211BB6-ED58-9D41-813E-DB04F18FC51B}"/>
              </a:ext>
            </a:extLst>
          </p:cNvPr>
          <p:cNvPicPr>
            <a:picLocks noChangeAspect="1"/>
          </p:cNvPicPr>
          <p:nvPr/>
        </p:nvPicPr>
        <p:blipFill rotWithShape="1">
          <a:blip r:embed="rId3"/>
          <a:srcRect l="26213" t="20698" r="55317" b="-3056"/>
          <a:stretch/>
        </p:blipFill>
        <p:spPr>
          <a:xfrm>
            <a:off x="3129860" y="1136271"/>
            <a:ext cx="3442924" cy="3693497"/>
          </a:xfrm>
          <a:prstGeom prst="rect">
            <a:avLst/>
          </a:prstGeom>
        </p:spPr>
      </p:pic>
      <p:sp>
        <p:nvSpPr>
          <p:cNvPr id="5" name="Rectangle 4">
            <a:extLst>
              <a:ext uri="{FF2B5EF4-FFF2-40B4-BE49-F238E27FC236}">
                <a16:creationId xmlns:a16="http://schemas.microsoft.com/office/drawing/2014/main" id="{6B3BCB3A-4526-4740-8352-5E5FF29C7E2F}"/>
              </a:ext>
            </a:extLst>
          </p:cNvPr>
          <p:cNvSpPr/>
          <p:nvPr/>
        </p:nvSpPr>
        <p:spPr>
          <a:xfrm>
            <a:off x="2181461" y="1837298"/>
            <a:ext cx="792479" cy="374468"/>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Site 1</a:t>
            </a:r>
          </a:p>
        </p:txBody>
      </p:sp>
      <p:sp>
        <p:nvSpPr>
          <p:cNvPr id="6" name="Rectangle 5">
            <a:extLst>
              <a:ext uri="{FF2B5EF4-FFF2-40B4-BE49-F238E27FC236}">
                <a16:creationId xmlns:a16="http://schemas.microsoft.com/office/drawing/2014/main" id="{B2306CA7-D71F-494D-A3FC-B65A6744B26D}"/>
              </a:ext>
            </a:extLst>
          </p:cNvPr>
          <p:cNvSpPr/>
          <p:nvPr/>
        </p:nvSpPr>
        <p:spPr>
          <a:xfrm>
            <a:off x="2181460" y="3560601"/>
            <a:ext cx="792479" cy="374468"/>
          </a:xfrm>
          <a:prstGeom prst="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Site 2</a:t>
            </a:r>
          </a:p>
        </p:txBody>
      </p:sp>
    </p:spTree>
    <p:extLst>
      <p:ext uri="{BB962C8B-B14F-4D97-AF65-F5344CB8AC3E}">
        <p14:creationId xmlns:p14="http://schemas.microsoft.com/office/powerpoint/2010/main" val="614608013"/>
      </p:ext>
    </p:extLst>
  </p:cSld>
  <p:clrMapOvr>
    <a:masterClrMapping/>
  </p:clrMapOvr>
  <mc:AlternateContent xmlns:mc="http://schemas.openxmlformats.org/markup-compatibility/2006" xmlns:p14="http://schemas.microsoft.com/office/powerpoint/2010/main">
    <mc:Choice Requires="p14">
      <p:transition spd="slow" p14:dur="2000" advTm="14746"/>
    </mc:Choice>
    <mc:Fallback xmlns="">
      <p:transition spd="slow" advTm="1474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CB039-5E27-8442-B05B-414A372DF1EA}"/>
              </a:ext>
            </a:extLst>
          </p:cNvPr>
          <p:cNvSpPr>
            <a:spLocks noGrp="1"/>
          </p:cNvSpPr>
          <p:nvPr>
            <p:ph type="title"/>
          </p:nvPr>
        </p:nvSpPr>
        <p:spPr>
          <a:xfrm>
            <a:off x="573024" y="205979"/>
            <a:ext cx="8010143" cy="857250"/>
          </a:xfrm>
        </p:spPr>
        <p:txBody>
          <a:bodyPr>
            <a:noAutofit/>
          </a:bodyPr>
          <a:lstStyle/>
          <a:p>
            <a:r>
              <a:rPr lang="en-US" sz="2800" dirty="0" err="1"/>
              <a:t>OneReview</a:t>
            </a:r>
            <a:r>
              <a:rPr lang="en-US" sz="2800" dirty="0"/>
              <a:t> analyses data from multiple review sites to help locating suspicious patterns</a:t>
            </a:r>
          </a:p>
        </p:txBody>
      </p:sp>
      <p:pic>
        <p:nvPicPr>
          <p:cNvPr id="39" name="Picture 38">
            <a:extLst>
              <a:ext uri="{FF2B5EF4-FFF2-40B4-BE49-F238E27FC236}">
                <a16:creationId xmlns:a16="http://schemas.microsoft.com/office/drawing/2014/main" id="{C00A25E9-3712-8D49-96ED-7093D86DB5BF}"/>
              </a:ext>
            </a:extLst>
          </p:cNvPr>
          <p:cNvPicPr>
            <a:picLocks noChangeAspect="1"/>
          </p:cNvPicPr>
          <p:nvPr/>
        </p:nvPicPr>
        <p:blipFill>
          <a:blip r:embed="rId3"/>
          <a:stretch>
            <a:fillRect/>
          </a:stretch>
        </p:blipFill>
        <p:spPr>
          <a:xfrm>
            <a:off x="242251" y="1657771"/>
            <a:ext cx="8724696" cy="2337880"/>
          </a:xfrm>
          <a:prstGeom prst="rect">
            <a:avLst/>
          </a:prstGeom>
        </p:spPr>
      </p:pic>
    </p:spTree>
    <p:extLst>
      <p:ext uri="{BB962C8B-B14F-4D97-AF65-F5344CB8AC3E}">
        <p14:creationId xmlns:p14="http://schemas.microsoft.com/office/powerpoint/2010/main" val="526472865"/>
      </p:ext>
    </p:extLst>
  </p:cSld>
  <p:clrMapOvr>
    <a:masterClrMapping/>
  </p:clrMapOvr>
  <mc:AlternateContent xmlns:mc="http://schemas.openxmlformats.org/markup-compatibility/2006" xmlns:p14="http://schemas.microsoft.com/office/powerpoint/2010/main">
    <mc:Choice Requires="p14">
      <p:transition spd="slow" p14:dur="2000" advTm="1462"/>
    </mc:Choice>
    <mc:Fallback xmlns="">
      <p:transition spd="slow" advTm="146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2B0A66-6B89-7942-821F-C0ADDB26FA24}"/>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000" dirty="0"/>
              <a:t>Yelp data challenge: </a:t>
            </a:r>
          </a:p>
          <a:p>
            <a:pPr marL="800100" lvl="1" indent="-342900">
              <a:buFont typeface="Arial" panose="020B0604020202020204" pitchFamily="34" charset="0"/>
              <a:buChar char="•"/>
            </a:pPr>
            <a:r>
              <a:rPr lang="en-US" sz="1700" dirty="0"/>
              <a:t>Restaurants in Pittsburgh, Charlotte, Urbana-Champaign, Phoenix, Las Vegas, Madison, and Cleveland</a:t>
            </a:r>
          </a:p>
          <a:p>
            <a:pPr marL="800100" lvl="1" indent="-342900">
              <a:buFont typeface="Arial" panose="020B0604020202020204" pitchFamily="34" charset="0"/>
              <a:buChar char="•"/>
            </a:pPr>
            <a:r>
              <a:rPr lang="en-US" sz="1700" dirty="0"/>
              <a:t>Obtained 1.4M reviews,16K restaurants and 469K users</a:t>
            </a:r>
          </a:p>
          <a:p>
            <a:pPr marL="800100" lvl="1"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2000" dirty="0"/>
              <a:t>Crawled TripAdvisor:</a:t>
            </a:r>
          </a:p>
          <a:p>
            <a:pPr marL="628650" lvl="1" indent="-171450">
              <a:buFont typeface="Arial" panose="020B0604020202020204" pitchFamily="34" charset="0"/>
              <a:buChar char="•"/>
            </a:pPr>
            <a:r>
              <a:rPr lang="en-US" sz="1700" dirty="0"/>
              <a:t>Restaurants in the same cities</a:t>
            </a:r>
          </a:p>
          <a:p>
            <a:pPr marL="628650" lvl="1" indent="-171450">
              <a:buFont typeface="Arial" panose="020B0604020202020204" pitchFamily="34" charset="0"/>
              <a:buChar char="•"/>
            </a:pPr>
            <a:r>
              <a:rPr lang="en-US" sz="1700" dirty="0"/>
              <a:t>Obtained 656K reviews, 10K restaurants, and 305K users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62B0EC92-960C-E74D-9A3D-5985AD0F1FA9}"/>
              </a:ext>
            </a:extLst>
          </p:cNvPr>
          <p:cNvSpPr>
            <a:spLocks noGrp="1"/>
          </p:cNvSpPr>
          <p:nvPr>
            <p:ph type="title"/>
          </p:nvPr>
        </p:nvSpPr>
        <p:spPr/>
        <p:txBody>
          <a:bodyPr/>
          <a:lstStyle/>
          <a:p>
            <a:r>
              <a:rPr lang="en-US" dirty="0"/>
              <a:t>Data Collection</a:t>
            </a:r>
          </a:p>
        </p:txBody>
      </p:sp>
    </p:spTree>
    <p:extLst>
      <p:ext uri="{BB962C8B-B14F-4D97-AF65-F5344CB8AC3E}">
        <p14:creationId xmlns:p14="http://schemas.microsoft.com/office/powerpoint/2010/main" val="2983577651"/>
      </p:ext>
    </p:extLst>
  </p:cSld>
  <p:clrMapOvr>
    <a:masterClrMapping/>
  </p:clrMapOvr>
  <mc:AlternateContent xmlns:mc="http://schemas.openxmlformats.org/markup-compatibility/2006" xmlns:p14="http://schemas.microsoft.com/office/powerpoint/2010/main">
    <mc:Choice Requires="p14">
      <p:transition spd="slow" p14:dur="2000" advTm="41093"/>
    </mc:Choice>
    <mc:Fallback xmlns="">
      <p:transition spd="slow" advTm="4109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3.5"/>
</p:tagLst>
</file>

<file path=ppt/tags/tag2.xml><?xml version="1.0" encoding="utf-8"?>
<p:tagLst xmlns:a="http://schemas.openxmlformats.org/drawingml/2006/main" xmlns:r="http://schemas.openxmlformats.org/officeDocument/2006/relationships" xmlns:p="http://schemas.openxmlformats.org/presentationml/2006/main">
  <p:tag name="TIMING" val="|35.1|17.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8472</TotalTime>
  <Words>2712</Words>
  <Application>Microsoft Macintosh PowerPoint</Application>
  <PresentationFormat>On-screen Show (16:9)</PresentationFormat>
  <Paragraphs>285</Paragraphs>
  <Slides>22</Slides>
  <Notes>20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Times New Roman</vt:lpstr>
      <vt:lpstr>Office Theme</vt:lpstr>
      <vt:lpstr>PowerPoint Presentation</vt:lpstr>
      <vt:lpstr>Crowd-sourced reviews on local businesses help both customers and businesses</vt:lpstr>
      <vt:lpstr>Malicious actors have an equal opportunity to distort the reviews for their own gains</vt:lpstr>
      <vt:lpstr>Generating fraudulent reviews is not hard!</vt:lpstr>
      <vt:lpstr>Identifying fraudulent reviews is hard!</vt:lpstr>
      <vt:lpstr>Our idea: The reputation trend of a business should be similar in several review sites</vt:lpstr>
      <vt:lpstr>Our idea: Inconsistent changes in a business’ performance across multiple review sites can help locating malicious activity</vt:lpstr>
      <vt:lpstr>OneReview analyses data from multiple review sites to help locating suspicious patterns</vt:lpstr>
      <vt:lpstr>Data Collection</vt:lpstr>
      <vt:lpstr>Matching businesses in Yelp and TripAdvisor </vt:lpstr>
      <vt:lpstr>Change Point Analyzer analyses the reputation trends of a business in two websites</vt:lpstr>
      <vt:lpstr>Change Point Analyzer analyses the reputation trends of a business in two websites</vt:lpstr>
      <vt:lpstr>Change Point Analyzer analyses the reputation trends of a business in two websites</vt:lpstr>
      <vt:lpstr>Detecting Suspicious Change Points</vt:lpstr>
      <vt:lpstr>OneReview employs machine learning to identify fake reviews within the suspicious review set</vt:lpstr>
      <vt:lpstr>Ground truth dataset</vt:lpstr>
      <vt:lpstr>Classification</vt:lpstr>
      <vt:lpstr>Impact of Change Point Analysis </vt:lpstr>
      <vt:lpstr>Examining Fraud Campaigns:  Untrustworthy Accounts</vt:lpstr>
      <vt:lpstr>Examining Fraud Campaigns targeting specific businesses</vt:lpstr>
      <vt:lpstr>Examining Fraud Campaigns:  Socially-Networked Fraud Campaigns</vt:lpstr>
      <vt:lpstr>Summary</vt:lpstr>
    </vt:vector>
  </TitlesOfParts>
  <Manager/>
  <Company>University of Texas at Arlington</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Mike Tackett</dc:creator>
  <cp:keywords/>
  <dc:description/>
  <cp:lastModifiedBy>snilizad</cp:lastModifiedBy>
  <cp:revision>417</cp:revision>
  <dcterms:created xsi:type="dcterms:W3CDTF">2013-10-16T17:47:49Z</dcterms:created>
  <dcterms:modified xsi:type="dcterms:W3CDTF">2019-05-13T20:45:54Z</dcterms:modified>
  <cp:category/>
</cp:coreProperties>
</file>